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8" r:id="rId2"/>
    <p:sldId id="761" r:id="rId3"/>
    <p:sldId id="807" r:id="rId4"/>
    <p:sldId id="763" r:id="rId5"/>
    <p:sldId id="764" r:id="rId6"/>
    <p:sldId id="765" r:id="rId7"/>
    <p:sldId id="766" r:id="rId8"/>
    <p:sldId id="767" r:id="rId9"/>
    <p:sldId id="768" r:id="rId10"/>
    <p:sldId id="769" r:id="rId11"/>
    <p:sldId id="770" r:id="rId12"/>
    <p:sldId id="771" r:id="rId13"/>
    <p:sldId id="772" r:id="rId14"/>
    <p:sldId id="774" r:id="rId15"/>
    <p:sldId id="775" r:id="rId16"/>
    <p:sldId id="776" r:id="rId17"/>
    <p:sldId id="773" r:id="rId18"/>
    <p:sldId id="777" r:id="rId19"/>
    <p:sldId id="798" r:id="rId20"/>
    <p:sldId id="778" r:id="rId21"/>
    <p:sldId id="779" r:id="rId22"/>
    <p:sldId id="781" r:id="rId23"/>
    <p:sldId id="782" r:id="rId24"/>
    <p:sldId id="783" r:id="rId25"/>
    <p:sldId id="784" r:id="rId26"/>
    <p:sldId id="785" r:id="rId27"/>
    <p:sldId id="787" r:id="rId28"/>
    <p:sldId id="788" r:id="rId29"/>
    <p:sldId id="789" r:id="rId30"/>
    <p:sldId id="791" r:id="rId31"/>
    <p:sldId id="792" r:id="rId32"/>
    <p:sldId id="793" r:id="rId33"/>
    <p:sldId id="794" r:id="rId34"/>
    <p:sldId id="790" r:id="rId35"/>
    <p:sldId id="786" r:id="rId36"/>
    <p:sldId id="795" r:id="rId37"/>
    <p:sldId id="796" r:id="rId38"/>
    <p:sldId id="797" r:id="rId39"/>
    <p:sldId id="799" r:id="rId40"/>
    <p:sldId id="800" r:id="rId41"/>
    <p:sldId id="801" r:id="rId42"/>
    <p:sldId id="804" r:id="rId43"/>
    <p:sldId id="805" r:id="rId44"/>
    <p:sldId id="802" r:id="rId45"/>
    <p:sldId id="803" r:id="rId46"/>
    <p:sldId id="806" r:id="rId47"/>
    <p:sldId id="80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FF"/>
    <a:srgbClr val="FFFFFF"/>
    <a:srgbClr val="AACE99"/>
    <a:srgbClr val="ABCE9A"/>
    <a:srgbClr val="006600"/>
    <a:srgbClr val="E56D18"/>
    <a:srgbClr val="FAD99B"/>
    <a:srgbClr val="F8B500"/>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8"/>
    <p:restoredTop sz="81829" autoAdjust="0"/>
  </p:normalViewPr>
  <p:slideViewPr>
    <p:cSldViewPr snapToGrid="0" snapToObjects="1">
      <p:cViewPr varScale="1">
        <p:scale>
          <a:sx n="55" d="100"/>
          <a:sy n="55" d="100"/>
        </p:scale>
        <p:origin x="1312" y="4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22A02-4D0F-43F7-8578-2A486FE422A2}"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5B881-040F-416C-AB2E-B6E97E2AA2E9}" type="slidenum">
              <a:rPr lang="zh-CN" altLang="en-US" smtClean="0"/>
              <a:t>‹#›</a:t>
            </a:fld>
            <a:endParaRPr lang="zh-CN" altLang="en-US"/>
          </a:p>
        </p:txBody>
      </p:sp>
    </p:spTree>
    <p:extLst>
      <p:ext uri="{BB962C8B-B14F-4D97-AF65-F5344CB8AC3E}">
        <p14:creationId xmlns:p14="http://schemas.microsoft.com/office/powerpoint/2010/main" val="414856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569776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同时分给三类</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38</a:t>
            </a:fld>
            <a:endParaRPr lang="zh-CN" altLang="en-US"/>
          </a:p>
        </p:txBody>
      </p:sp>
    </p:spTree>
    <p:extLst>
      <p:ext uri="{BB962C8B-B14F-4D97-AF65-F5344CB8AC3E}">
        <p14:creationId xmlns:p14="http://schemas.microsoft.com/office/powerpoint/2010/main" val="4203227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H(D|A)</a:t>
            </a:r>
            <a:r>
              <a:rPr lang="zh-CN" altLang="en-US" dirty="0"/>
              <a:t>越大，</a:t>
            </a:r>
            <a:r>
              <a:rPr lang="en-US" altLang="zh-CN" dirty="0"/>
              <a:t>g</a:t>
            </a:r>
            <a:r>
              <a:rPr lang="zh-CN" altLang="en-US" dirty="0"/>
              <a:t>越小，说明信息增益小，不选</a:t>
            </a:r>
            <a:endParaRPr lang="en-US" altLang="zh-CN" dirty="0"/>
          </a:p>
          <a:p>
            <a:r>
              <a:rPr lang="zh-CN" altLang="en-US" dirty="0"/>
              <a:t>增益大的选择</a:t>
            </a:r>
            <a:endParaRPr lang="en-US" altLang="zh-CN" dirty="0"/>
          </a:p>
          <a:p>
            <a:r>
              <a:rPr lang="zh-CN" altLang="en-US" dirty="0"/>
              <a:t>在</a:t>
            </a:r>
            <a:r>
              <a:rPr lang="en-US" altLang="zh-CN" dirty="0"/>
              <a:t>A</a:t>
            </a:r>
            <a:r>
              <a:rPr lang="zh-CN" altLang="en-US" dirty="0"/>
              <a:t>特征下，</a:t>
            </a:r>
            <a:r>
              <a:rPr lang="en-US" altLang="zh-CN" dirty="0"/>
              <a:t>D</a:t>
            </a:r>
            <a:r>
              <a:rPr lang="zh-CN" altLang="en-US" dirty="0"/>
              <a:t>数据集的不缺性越小越好，也就是纯度越高越好</a:t>
            </a: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10</a:t>
            </a:fld>
            <a:endParaRPr lang="zh-CN" altLang="en-US"/>
          </a:p>
        </p:txBody>
      </p:sp>
    </p:spTree>
    <p:extLst>
      <p:ext uri="{BB962C8B-B14F-4D97-AF65-F5344CB8AC3E}">
        <p14:creationId xmlns:p14="http://schemas.microsoft.com/office/powerpoint/2010/main" val="298148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Pi</a:t>
            </a:r>
            <a:r>
              <a:rPr lang="zh-CN" altLang="en-US" dirty="0"/>
              <a:t>表示什么，表示属于特征</a:t>
            </a:r>
            <a:r>
              <a:rPr lang="en-US" altLang="zh-CN" dirty="0"/>
              <a:t>ai</a:t>
            </a:r>
            <a:r>
              <a:rPr lang="zh-CN" altLang="en-US" dirty="0"/>
              <a:t>的样本数量比例，统计频率就是它的概率（离散）</a:t>
            </a: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12</a:t>
            </a:fld>
            <a:endParaRPr lang="zh-CN" altLang="en-US"/>
          </a:p>
        </p:txBody>
      </p:sp>
    </p:spTree>
    <p:extLst>
      <p:ext uri="{BB962C8B-B14F-4D97-AF65-F5344CB8AC3E}">
        <p14:creationId xmlns:p14="http://schemas.microsoft.com/office/powerpoint/2010/main" val="2945430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比如我们以标号作为特征划分，总共有</a:t>
            </a:r>
            <a:r>
              <a:rPr lang="en-US" altLang="zh-CN" dirty="0"/>
              <a:t>15</a:t>
            </a:r>
            <a:r>
              <a:rPr lang="zh-CN" altLang="en-US" dirty="0"/>
              <a:t>个取值，每个取值中只有一个样本，属于一类，结果就是</a:t>
            </a:r>
            <a:r>
              <a:rPr lang="en-US" altLang="zh-CN" dirty="0"/>
              <a:t>H(D)</a:t>
            </a:r>
            <a:r>
              <a:rPr lang="zh-CN" altLang="en-US" dirty="0"/>
              <a:t>，因为后面计算</a:t>
            </a:r>
            <a:r>
              <a:rPr lang="en-US" altLang="zh-CN" dirty="0"/>
              <a:t>1/n(1log1)</a:t>
            </a:r>
            <a:r>
              <a:rPr lang="zh-CN" altLang="en-US" dirty="0"/>
              <a:t>累计，和为</a:t>
            </a:r>
            <a:r>
              <a:rPr lang="en-US" altLang="zh-CN" dirty="0"/>
              <a:t>0</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18</a:t>
            </a:fld>
            <a:endParaRPr lang="zh-CN" altLang="en-US"/>
          </a:p>
        </p:txBody>
      </p:sp>
    </p:spTree>
    <p:extLst>
      <p:ext uri="{BB962C8B-B14F-4D97-AF65-F5344CB8AC3E}">
        <p14:creationId xmlns:p14="http://schemas.microsoft.com/office/powerpoint/2010/main" val="60913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19</a:t>
            </a:fld>
            <a:endParaRPr lang="zh-CN" altLang="en-US"/>
          </a:p>
        </p:txBody>
      </p:sp>
    </p:spTree>
    <p:extLst>
      <p:ext uri="{BB962C8B-B14F-4D97-AF65-F5344CB8AC3E}">
        <p14:creationId xmlns:p14="http://schemas.microsoft.com/office/powerpoint/2010/main" val="1203192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在决策树的学习中，节点划分过程不断重复，造成分支过多，学的太好了，以至于把训练集自身的一些特点当做所有数据都具有的一般性质而导致过拟合</a:t>
            </a: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21</a:t>
            </a:fld>
            <a:endParaRPr lang="zh-CN" altLang="en-US"/>
          </a:p>
        </p:txBody>
      </p:sp>
    </p:spTree>
    <p:extLst>
      <p:ext uri="{BB962C8B-B14F-4D97-AF65-F5344CB8AC3E}">
        <p14:creationId xmlns:p14="http://schemas.microsoft.com/office/powerpoint/2010/main" val="179111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不划分，判断为好瓜，</a:t>
            </a:r>
            <a:r>
              <a:rPr lang="en-US" altLang="zh-CN" dirty="0"/>
              <a:t>3/7=0.429</a:t>
            </a:r>
          </a:p>
          <a:p>
            <a:r>
              <a:rPr lang="zh-CN" altLang="en-US" dirty="0"/>
              <a:t>划分，正确为：</a:t>
            </a:r>
            <a:r>
              <a:rPr lang="en-US" altLang="zh-CN" dirty="0"/>
              <a:t>4,5,8,11,12</a:t>
            </a:r>
            <a:r>
              <a:rPr lang="zh-CN" altLang="en-US" dirty="0"/>
              <a:t>， </a:t>
            </a:r>
            <a:r>
              <a:rPr lang="en-US" altLang="zh-CN" dirty="0"/>
              <a:t>5/7=0.714</a:t>
            </a:r>
          </a:p>
          <a:p>
            <a:endParaRPr lang="en-US" altLang="zh-CN" dirty="0"/>
          </a:p>
          <a:p>
            <a:r>
              <a:rPr lang="zh-CN" altLang="en-US" dirty="0"/>
              <a:t>色泽：</a:t>
            </a:r>
            <a:r>
              <a:rPr lang="en-US" altLang="zh-CN" dirty="0"/>
              <a:t>4,8,11,12</a:t>
            </a:r>
            <a:r>
              <a:rPr lang="zh-CN" altLang="en-US" dirty="0"/>
              <a:t>， </a:t>
            </a:r>
            <a:r>
              <a:rPr lang="en-US" altLang="zh-CN" dirty="0"/>
              <a:t>4/7=0.571</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27</a:t>
            </a:fld>
            <a:endParaRPr lang="zh-CN" altLang="en-US"/>
          </a:p>
        </p:txBody>
      </p:sp>
    </p:spTree>
    <p:extLst>
      <p:ext uri="{BB962C8B-B14F-4D97-AF65-F5344CB8AC3E}">
        <p14:creationId xmlns:p14="http://schemas.microsoft.com/office/powerpoint/2010/main" val="315910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a:t>
            </a:r>
            <a:r>
              <a:rPr lang="en-US" altLang="zh-CN" dirty="0"/>
              <a:t>alpha=6</a:t>
            </a:r>
            <a:r>
              <a:rPr lang="zh-CN" altLang="en-US" dirty="0"/>
              <a:t>时候，就要去掉了</a:t>
            </a:r>
          </a:p>
          <a:p>
            <a:endParaRPr lang="zh-CN" altLang="en-US" dirty="0"/>
          </a:p>
        </p:txBody>
      </p:sp>
      <p:sp>
        <p:nvSpPr>
          <p:cNvPr id="4" name="灯片编号占位符 3"/>
          <p:cNvSpPr>
            <a:spLocks noGrp="1"/>
          </p:cNvSpPr>
          <p:nvPr>
            <p:ph type="sldNum" sz="quarter" idx="5"/>
          </p:nvPr>
        </p:nvSpPr>
        <p:spPr/>
        <p:txBody>
          <a:bodyPr/>
          <a:lstStyle/>
          <a:p>
            <a:fld id="{9015B881-040F-416C-AB2E-B6E97E2AA2E9}" type="slidenum">
              <a:rPr lang="zh-CN" altLang="en-US" smtClean="0"/>
              <a:t>31</a:t>
            </a:fld>
            <a:endParaRPr lang="zh-CN" altLang="en-US"/>
          </a:p>
        </p:txBody>
      </p:sp>
    </p:spTree>
    <p:extLst>
      <p:ext uri="{BB962C8B-B14F-4D97-AF65-F5344CB8AC3E}">
        <p14:creationId xmlns:p14="http://schemas.microsoft.com/office/powerpoint/2010/main" val="2199751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对比前划分 和后剪枝</a:t>
            </a:r>
          </a:p>
        </p:txBody>
      </p:sp>
      <p:sp>
        <p:nvSpPr>
          <p:cNvPr id="4" name="灯片编号占位符 3"/>
          <p:cNvSpPr>
            <a:spLocks noGrp="1"/>
          </p:cNvSpPr>
          <p:nvPr>
            <p:ph type="sldNum" sz="quarter" idx="5"/>
          </p:nvPr>
        </p:nvSpPr>
        <p:spPr/>
        <p:txBody>
          <a:bodyPr/>
          <a:lstStyle/>
          <a:p>
            <a:fld id="{9015B881-040F-416C-AB2E-B6E97E2AA2E9}" type="slidenum">
              <a:rPr lang="zh-CN" altLang="en-US" smtClean="0"/>
              <a:t>32</a:t>
            </a:fld>
            <a:endParaRPr lang="zh-CN" altLang="en-US"/>
          </a:p>
        </p:txBody>
      </p:sp>
    </p:spTree>
    <p:extLst>
      <p:ext uri="{BB962C8B-B14F-4D97-AF65-F5344CB8AC3E}">
        <p14:creationId xmlns:p14="http://schemas.microsoft.com/office/powerpoint/2010/main" val="107664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6A6F-4B07-CB4D-81AF-4B57D711DE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EC3F50-BF1C-2D40-86FF-A3021CB35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784F4B-5E72-3344-B7FD-082C4A56CC7D}"/>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5" name="Footer Placeholder 4">
            <a:extLst>
              <a:ext uri="{FF2B5EF4-FFF2-40B4-BE49-F238E27FC236}">
                <a16:creationId xmlns:a16="http://schemas.microsoft.com/office/drawing/2014/main" id="{EBC0C157-0E01-ED47-99A4-74BF5114B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20C63-F61D-6345-9434-2804D722217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69222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0EB8-6690-2B48-BE78-112D8BCFF7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E804D9-0754-8048-8598-4A377A7E50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F6634-6D6B-BE4E-9867-87B6600B3832}"/>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5" name="Footer Placeholder 4">
            <a:extLst>
              <a:ext uri="{FF2B5EF4-FFF2-40B4-BE49-F238E27FC236}">
                <a16:creationId xmlns:a16="http://schemas.microsoft.com/office/drawing/2014/main" id="{534FB9CE-9136-024F-B4C7-44EF30A36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D31B8-C17C-2245-A652-D295ABD5ECCC}"/>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585706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4165C4-F7AB-E342-AF33-FF746C07CC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198C96-3DB1-B74E-8205-91ADB14D94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4CD0D-B91A-1542-B346-0DB05C1EE193}"/>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5" name="Footer Placeholder 4">
            <a:extLst>
              <a:ext uri="{FF2B5EF4-FFF2-40B4-BE49-F238E27FC236}">
                <a16:creationId xmlns:a16="http://schemas.microsoft.com/office/drawing/2014/main" id="{BDB8CDA7-8112-D44A-9828-98279496D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69BD3-63D8-0445-AA94-17FEF370899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2111805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过度页1">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3882BFB7-866D-4BF8-AB09-66EE0CC0C7A0}"/>
              </a:ext>
            </a:extLst>
          </p:cNvPr>
          <p:cNvSpPr>
            <a:spLocks noGrp="1"/>
          </p:cNvSpPr>
          <p:nvPr>
            <p:ph type="pic" sz="quarter" idx="10"/>
          </p:nvPr>
        </p:nvSpPr>
        <p:spPr>
          <a:xfrm>
            <a:off x="0" y="1988458"/>
            <a:ext cx="12192000" cy="2656114"/>
          </a:xfrm>
          <a:custGeom>
            <a:avLst/>
            <a:gdLst>
              <a:gd name="connsiteX0" fmla="*/ 0 w 12192000"/>
              <a:gd name="connsiteY0" fmla="*/ 0 h 2656114"/>
              <a:gd name="connsiteX1" fmla="*/ 12192000 w 12192000"/>
              <a:gd name="connsiteY1" fmla="*/ 0 h 2656114"/>
              <a:gd name="connsiteX2" fmla="*/ 12192000 w 12192000"/>
              <a:gd name="connsiteY2" fmla="*/ 2656114 h 2656114"/>
              <a:gd name="connsiteX3" fmla="*/ 0 w 12192000"/>
              <a:gd name="connsiteY3" fmla="*/ 2656114 h 2656114"/>
            </a:gdLst>
            <a:ahLst/>
            <a:cxnLst>
              <a:cxn ang="0">
                <a:pos x="connsiteX0" y="connsiteY0"/>
              </a:cxn>
              <a:cxn ang="0">
                <a:pos x="connsiteX1" y="connsiteY1"/>
              </a:cxn>
              <a:cxn ang="0">
                <a:pos x="connsiteX2" y="connsiteY2"/>
              </a:cxn>
              <a:cxn ang="0">
                <a:pos x="connsiteX3" y="connsiteY3"/>
              </a:cxn>
            </a:cxnLst>
            <a:rect l="l" t="t" r="r" b="b"/>
            <a:pathLst>
              <a:path w="12192000" h="2656114">
                <a:moveTo>
                  <a:pt x="0" y="0"/>
                </a:moveTo>
                <a:lnTo>
                  <a:pt x="12192000" y="0"/>
                </a:lnTo>
                <a:lnTo>
                  <a:pt x="12192000" y="2656114"/>
                </a:lnTo>
                <a:lnTo>
                  <a:pt x="0" y="265611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94880498"/>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64F6-7A34-1643-94B7-33BF62055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113539-D058-B945-913F-F198DDA2D1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5948E-B2F5-734C-8F1F-DCA736179959}"/>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5" name="Footer Placeholder 4">
            <a:extLst>
              <a:ext uri="{FF2B5EF4-FFF2-40B4-BE49-F238E27FC236}">
                <a16:creationId xmlns:a16="http://schemas.microsoft.com/office/drawing/2014/main" id="{A0AB6B3B-F984-BD4E-B65F-59DC16AC5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FBDFD-DCA4-0440-B7C6-AC476392C63A}"/>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667976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9895-3CE0-FF4F-AA14-3C2CFCCAAC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7B441F-6DCB-DD41-85B2-71E725812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871637-C62F-AF4A-93D4-BF1B0D1713A6}"/>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5" name="Footer Placeholder 4">
            <a:extLst>
              <a:ext uri="{FF2B5EF4-FFF2-40B4-BE49-F238E27FC236}">
                <a16:creationId xmlns:a16="http://schemas.microsoft.com/office/drawing/2014/main" id="{8537B66B-4E6E-DF48-A59D-CA8B9B369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09A2A-D372-1646-853C-A77A5CAB39DF}"/>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424233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74BF-817D-BB4F-B5CB-5880EB7B2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71E02-3FFA-5340-8403-78292972EC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C4CFDB-19D4-DD48-A371-0C115805FA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F1AD2-D52B-2346-8B32-61B4059AE1DA}"/>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6" name="Footer Placeholder 5">
            <a:extLst>
              <a:ext uri="{FF2B5EF4-FFF2-40B4-BE49-F238E27FC236}">
                <a16:creationId xmlns:a16="http://schemas.microsoft.com/office/drawing/2014/main" id="{F3B96266-652E-6E41-873E-1DBE3D21C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BECA4-3D3B-AD47-A4EC-C3070ED4A794}"/>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185286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CB35-3572-904B-9E6B-39EFBEABC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233C0-6D6E-CA40-87F0-9BAAF46C7D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4E8D2A-3882-7F4D-88CD-121D11954F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12AF59-29D6-EB4C-8360-454DD39999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705B055-CACB-5741-9D25-D4DCED95B5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75E6E2-C5AF-9940-8E47-D8EBB334E343}"/>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8" name="Footer Placeholder 7">
            <a:extLst>
              <a:ext uri="{FF2B5EF4-FFF2-40B4-BE49-F238E27FC236}">
                <a16:creationId xmlns:a16="http://schemas.microsoft.com/office/drawing/2014/main" id="{2194D2DA-9AA4-0E46-92F7-770DD2BAEC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70BF89-B9D5-1B49-957B-784BB0779ECC}"/>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25863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C7B-4848-B540-9C76-7A599F01A4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8178F1-16B9-E746-BBE7-BAC7DE8E95FA}"/>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4" name="Footer Placeholder 3">
            <a:extLst>
              <a:ext uri="{FF2B5EF4-FFF2-40B4-BE49-F238E27FC236}">
                <a16:creationId xmlns:a16="http://schemas.microsoft.com/office/drawing/2014/main" id="{CC5FEF38-1643-C042-80A6-C8F5E53319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EB572A-B44B-E64A-9A31-38F6F49584C3}"/>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265964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18BB7-46E5-0640-AB3B-524A01B97F50}"/>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3" name="Footer Placeholder 2">
            <a:extLst>
              <a:ext uri="{FF2B5EF4-FFF2-40B4-BE49-F238E27FC236}">
                <a16:creationId xmlns:a16="http://schemas.microsoft.com/office/drawing/2014/main" id="{07AFB13B-A9A1-8449-BF56-6171457DFB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066478-1090-0748-B571-53D9051A4DA8}"/>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583667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430A-4EE1-1F42-86B5-E2D81076CF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44398-A5BF-A34F-9B3F-A6B0015FCE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084985-4E08-9241-B3B0-33D371812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F306E8-3602-5941-867E-E69BD22BF7D9}"/>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6" name="Footer Placeholder 5">
            <a:extLst>
              <a:ext uri="{FF2B5EF4-FFF2-40B4-BE49-F238E27FC236}">
                <a16:creationId xmlns:a16="http://schemas.microsoft.com/office/drawing/2014/main" id="{4E9F6F5D-3734-254A-95BB-E06443935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AE0DA-708B-8945-864D-A73664813620}"/>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307636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80F2-66B0-DE42-9E4C-6CE168A277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A790FA-2944-6446-BDD3-B6939029E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39F2D4-2524-AD4A-B64A-AC47AB8AD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345A42-C7D7-2245-8CC2-99DF7C14DDFC}"/>
              </a:ext>
            </a:extLst>
          </p:cNvPr>
          <p:cNvSpPr>
            <a:spLocks noGrp="1"/>
          </p:cNvSpPr>
          <p:nvPr>
            <p:ph type="dt" sz="half" idx="10"/>
          </p:nvPr>
        </p:nvSpPr>
        <p:spPr/>
        <p:txBody>
          <a:bodyPr/>
          <a:lstStyle/>
          <a:p>
            <a:fld id="{9DBFA484-6411-D847-BAB5-017CF9BEFD10}" type="datetimeFigureOut">
              <a:rPr lang="en-US" smtClean="0"/>
              <a:t>12/1/2021</a:t>
            </a:fld>
            <a:endParaRPr lang="en-US"/>
          </a:p>
        </p:txBody>
      </p:sp>
      <p:sp>
        <p:nvSpPr>
          <p:cNvPr id="6" name="Footer Placeholder 5">
            <a:extLst>
              <a:ext uri="{FF2B5EF4-FFF2-40B4-BE49-F238E27FC236}">
                <a16:creationId xmlns:a16="http://schemas.microsoft.com/office/drawing/2014/main" id="{3D07DDD3-E9BD-A244-A4B4-908F3E3C83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F9DC02-F817-5542-A277-078EACFDB2D0}"/>
              </a:ext>
            </a:extLst>
          </p:cNvPr>
          <p:cNvSpPr>
            <a:spLocks noGrp="1"/>
          </p:cNvSpPr>
          <p:nvPr>
            <p:ph type="sldNum" sz="quarter" idx="12"/>
          </p:nvPr>
        </p:nvSpPr>
        <p:spPr/>
        <p:txBody>
          <a:bodyPr/>
          <a:lstStyle/>
          <a:p>
            <a:fld id="{18FF5EA5-DB2A-804D-9A6F-9EA1D8000A5C}" type="slidenum">
              <a:rPr lang="en-US" smtClean="0"/>
              <a:t>‹#›</a:t>
            </a:fld>
            <a:endParaRPr lang="en-US"/>
          </a:p>
        </p:txBody>
      </p:sp>
    </p:spTree>
    <p:extLst>
      <p:ext uri="{BB962C8B-B14F-4D97-AF65-F5344CB8AC3E}">
        <p14:creationId xmlns:p14="http://schemas.microsoft.com/office/powerpoint/2010/main" val="174964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01AF3-57EC-DD4F-9BC0-35BE42C5B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4315ED5-08B9-D14F-80D4-1E909FCF7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6605A3-6EE0-4643-8282-47EDF9FD4C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FA484-6411-D847-BAB5-017CF9BEFD10}" type="datetimeFigureOut">
              <a:rPr lang="en-US" smtClean="0"/>
              <a:t>12/1/2021</a:t>
            </a:fld>
            <a:endParaRPr lang="en-US"/>
          </a:p>
        </p:txBody>
      </p:sp>
      <p:sp>
        <p:nvSpPr>
          <p:cNvPr id="5" name="Footer Placeholder 4">
            <a:extLst>
              <a:ext uri="{FF2B5EF4-FFF2-40B4-BE49-F238E27FC236}">
                <a16:creationId xmlns:a16="http://schemas.microsoft.com/office/drawing/2014/main" id="{F0E083EF-8281-874A-BF7B-0B6DE6375D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13B784-4B34-FB4A-9314-7DDB325CB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F5EA5-DB2A-804D-9A6F-9EA1D8000A5C}" type="slidenum">
              <a:rPr lang="en-US" smtClean="0"/>
              <a:t>‹#›</a:t>
            </a:fld>
            <a:endParaRPr lang="en-US"/>
          </a:p>
        </p:txBody>
      </p:sp>
    </p:spTree>
    <p:extLst>
      <p:ext uri="{BB962C8B-B14F-4D97-AF65-F5344CB8AC3E}">
        <p14:creationId xmlns:p14="http://schemas.microsoft.com/office/powerpoint/2010/main" val="2508628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00.png"/><Relationship Id="rId5" Type="http://schemas.openxmlformats.org/officeDocument/2006/relationships/image" Target="../media/image4.jpe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44.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4.jpe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7.png"/><Relationship Id="rId5" Type="http://schemas.openxmlformats.org/officeDocument/2006/relationships/image" Target="../media/image7.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jpeg"/><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48.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jpe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53.png"/><Relationship Id="rId5" Type="http://schemas.openxmlformats.org/officeDocument/2006/relationships/image" Target="../media/image7.png"/><Relationship Id="rId10" Type="http://schemas.openxmlformats.org/officeDocument/2006/relationships/image" Target="../media/image57.png"/><Relationship Id="rId4" Type="http://schemas.openxmlformats.org/officeDocument/2006/relationships/image" Target="../media/image4.jpe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60.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8.png"/><Relationship Id="rId5" Type="http://schemas.openxmlformats.org/officeDocument/2006/relationships/image" Target="../media/image4.jpe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20.pn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4.jpe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62.png"/><Relationship Id="rId5" Type="http://schemas.openxmlformats.org/officeDocument/2006/relationships/image" Target="../media/image13.pn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4.pn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15.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6.png"/><Relationship Id="rId5" Type="http://schemas.openxmlformats.org/officeDocument/2006/relationships/image" Target="../media/image4.jpe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19.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jpeg"/><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4.png"/><Relationship Id="rId5" Type="http://schemas.openxmlformats.org/officeDocument/2006/relationships/image" Target="../media/image4.jpe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6.png"/><Relationship Id="rId5" Type="http://schemas.openxmlformats.org/officeDocument/2006/relationships/image" Target="../media/image4.jpeg"/><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24.pn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jpe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jpeg"/><Relationship Id="rId9"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83.png"/><Relationship Id="rId5" Type="http://schemas.openxmlformats.org/officeDocument/2006/relationships/image" Target="../media/image4.jpeg"/><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34.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37.png"/><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38.png"/><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40.png"/><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59.png"/><Relationship Id="rId4" Type="http://schemas.openxmlformats.org/officeDocument/2006/relationships/image" Target="../media/image4.jpe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9.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42.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Administrator\Desktop\谢昊\_DSC8429.jpg"/>
          <p:cNvPicPr>
            <a:picLocks noGrp="1" noChangeAspect="1" noChangeArrowheads="1"/>
          </p:cNvPicPr>
          <p:nvPr>
            <p:ph type="pic" sz="quarter" idx="10"/>
          </p:nvPr>
        </p:nvPicPr>
        <p:blipFill>
          <a:blip r:embed="rId3" cstate="print">
            <a:extLst>
              <a:ext uri="{28A0092B-C50C-407E-A947-70E740481C1C}">
                <a14:useLocalDpi xmlns:a14="http://schemas.microsoft.com/office/drawing/2010/main" val="0"/>
              </a:ext>
            </a:extLst>
          </a:blip>
          <a:srcRect t="33558" b="3355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 name="椭圆 6">
            <a:extLst>
              <a:ext uri="{FF2B5EF4-FFF2-40B4-BE49-F238E27FC236}">
                <a16:creationId xmlns:a16="http://schemas.microsoft.com/office/drawing/2014/main" id="{57B715AD-F1CD-4D20-A340-8C252EAE3A96}"/>
              </a:ext>
            </a:extLst>
          </p:cNvPr>
          <p:cNvSpPr/>
          <p:nvPr/>
        </p:nvSpPr>
        <p:spPr>
          <a:xfrm>
            <a:off x="3926116" y="1161595"/>
            <a:ext cx="4339771" cy="4311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5371"/>
            <a:endParaRPr lang="zh-CN" altLang="en-US" sz="1793">
              <a:solidFill>
                <a:prstClr val="white"/>
              </a:solidFill>
              <a:latin typeface="方正粗宋简体" panose="03000509000000000000" pitchFamily="65" charset="-122"/>
              <a:ea typeface="方正粗宋简体" panose="03000509000000000000" pitchFamily="65" charset="-122"/>
            </a:endParaRPr>
          </a:p>
        </p:txBody>
      </p:sp>
      <p:sp>
        <p:nvSpPr>
          <p:cNvPr id="21" name="文本框 20">
            <a:extLst>
              <a:ext uri="{FF2B5EF4-FFF2-40B4-BE49-F238E27FC236}">
                <a16:creationId xmlns:a16="http://schemas.microsoft.com/office/drawing/2014/main" id="{9A269008-4915-4435-8203-FBA0BA0ED904}"/>
              </a:ext>
            </a:extLst>
          </p:cNvPr>
          <p:cNvSpPr txBox="1"/>
          <p:nvPr/>
        </p:nvSpPr>
        <p:spPr>
          <a:xfrm>
            <a:off x="4964922" y="2963790"/>
            <a:ext cx="2262158" cy="923330"/>
          </a:xfrm>
          <a:prstGeom prst="rect">
            <a:avLst/>
          </a:prstGeom>
          <a:noFill/>
        </p:spPr>
        <p:txBody>
          <a:bodyPr wrap="none" rtlCol="0">
            <a:spAutoFit/>
          </a:bodyPr>
          <a:lstStyle/>
          <a:p>
            <a:pPr algn="ctr" defTabSz="455371"/>
            <a:r>
              <a:rPr lang="zh-CN" altLang="en-US" sz="5400" b="1" dirty="0">
                <a:solidFill>
                  <a:prstClr val="black"/>
                </a:solidFill>
                <a:latin typeface="华文行楷" panose="02010800040101010101" pitchFamily="2" charset="-122"/>
                <a:ea typeface="华文行楷" panose="02010800040101010101" pitchFamily="2" charset="-122"/>
                <a:cs typeface="Microsoft JhengHei Light" panose="020B0304030504040204" pitchFamily="34" charset="-122"/>
              </a:rPr>
              <a:t>决策树</a:t>
            </a:r>
          </a:p>
        </p:txBody>
      </p:sp>
      <p:pic>
        <p:nvPicPr>
          <p:cNvPr id="3077" name="Picture 5" descr="C:\Users\ADMINI~1\AppData\Local\Temp\360zip$Temp\360$4\标志_红色.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393" y="3882237"/>
            <a:ext cx="650395" cy="65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8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barn(inVertical)">
                                      <p:cBhvr>
                                        <p:cTn id="7" dur="1000"/>
                                        <p:tgtEl>
                                          <p:spTgt spid="205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750"/>
                            </p:stCondLst>
                            <p:childTnLst>
                              <p:par>
                                <p:cTn id="13" presetID="47" presetClass="entr" presetSubtype="0" fill="hold" grpId="0" nodeType="after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fade">
                                      <p:cBhvr>
                                        <p:cTn id="15" dur="1000"/>
                                        <p:tgtEl>
                                          <p:spTgt spid="21">
                                            <p:txEl>
                                              <p:pRg st="0" end="0"/>
                                            </p:txEl>
                                          </p:spTgt>
                                        </p:tgtEl>
                                      </p:cBhvr>
                                    </p:animEffect>
                                    <p:anim calcmode="lin" valueType="num">
                                      <p:cBhvr>
                                        <p:cTn id="16"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750"/>
                            </p:stCondLst>
                            <p:childTnLst>
                              <p:par>
                                <p:cTn id="19" presetID="22" presetClass="entr" presetSubtype="8" fill="hold" nodeType="afterEffect">
                                  <p:stCondLst>
                                    <p:cond delay="0"/>
                                  </p:stCondLst>
                                  <p:childTnLst>
                                    <p:set>
                                      <p:cBhvr>
                                        <p:cTn id="20" dur="1" fill="hold">
                                          <p:stCondLst>
                                            <p:cond delay="0"/>
                                          </p:stCondLst>
                                        </p:cTn>
                                        <p:tgtEl>
                                          <p:spTgt spid="3077"/>
                                        </p:tgtEl>
                                        <p:attrNameLst>
                                          <p:attrName>style.visibility</p:attrName>
                                        </p:attrNameLst>
                                      </p:cBhvr>
                                      <p:to>
                                        <p:strVal val="visible"/>
                                      </p:to>
                                    </p:set>
                                    <p:animEffect transition="in" filter="wipe(left)">
                                      <p:cBhvr>
                                        <p:cTn id="21"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50000"/>
                  </a:lnSpc>
                </a:pPr>
                <a:r>
                  <a:rPr lang="zh-CN" altLang="en-US" sz="2800" dirty="0"/>
                  <a:t>信息增益</a:t>
                </a:r>
                <a:endParaRPr lang="en-US" altLang="zh-CN" sz="2800" dirty="0"/>
              </a:p>
              <a:p>
                <a:pPr lvl="1">
                  <a:lnSpc>
                    <a:spcPct val="150000"/>
                  </a:lnSpc>
                </a:pPr>
                <a:r>
                  <a:rPr lang="zh-CN" altLang="en-US" sz="2400" dirty="0"/>
                  <a:t>特征</a:t>
                </a:r>
                <a:r>
                  <a:rPr lang="en-US" altLang="zh-CN" sz="2400" dirty="0"/>
                  <a:t>A</a:t>
                </a:r>
                <a:r>
                  <a:rPr lang="zh-CN" altLang="en-US" sz="2400" dirty="0"/>
                  <a:t>对训练数据集</a:t>
                </a:r>
                <a:r>
                  <a:rPr lang="en-US" altLang="zh-CN" sz="2400" dirty="0"/>
                  <a:t>D</a:t>
                </a:r>
                <a:r>
                  <a:rPr lang="zh-CN" altLang="en-US" sz="2400" dirty="0"/>
                  <a:t>的</a:t>
                </a:r>
                <a:r>
                  <a:rPr lang="zh-CN" altLang="en-US" sz="2400" dirty="0">
                    <a:solidFill>
                      <a:srgbClr val="FF0000"/>
                    </a:solidFill>
                  </a:rPr>
                  <a:t>信息增益</a:t>
                </a:r>
                <a14:m>
                  <m:oMath xmlns:m="http://schemas.openxmlformats.org/officeDocument/2006/math">
                    <m:r>
                      <a:rPr lang="en-US" altLang="zh-CN" sz="2400" b="0" i="1">
                        <a:solidFill>
                          <a:srgbClr val="FF0000"/>
                        </a:solidFill>
                        <a:latin typeface="Cambria Math" panose="02040503050406030204" pitchFamily="18" charset="0"/>
                      </a:rPr>
                      <m:t> </m:t>
                    </m:r>
                    <m:r>
                      <a:rPr lang="en-US" altLang="zh-CN" sz="2400" b="0" i="1">
                        <a:latin typeface="Cambria Math" panose="02040503050406030204" pitchFamily="18" charset="0"/>
                      </a:rPr>
                      <m:t>𝑔</m:t>
                    </m:r>
                    <m:d>
                      <m:dPr>
                        <m:ctrlPr>
                          <a:rPr lang="en-US" altLang="zh-CN" sz="2400" i="1">
                            <a:latin typeface="Cambria Math" panose="02040503050406030204" pitchFamily="18" charset="0"/>
                          </a:rPr>
                        </m:ctrlPr>
                      </m:dPr>
                      <m:e>
                        <m:r>
                          <a:rPr lang="en-US" altLang="zh-CN" sz="2400" b="0" i="1">
                            <a:latin typeface="Cambria Math" panose="02040503050406030204" pitchFamily="18" charset="0"/>
                          </a:rPr>
                          <m:t>𝐷</m:t>
                        </m:r>
                        <m:r>
                          <a:rPr lang="en-US" altLang="zh-CN" sz="2400" b="0" i="1">
                            <a:latin typeface="Cambria Math" panose="02040503050406030204" pitchFamily="18" charset="0"/>
                          </a:rPr>
                          <m:t>,</m:t>
                        </m:r>
                        <m:r>
                          <a:rPr lang="en-US" altLang="zh-CN" sz="2400" b="0" i="1">
                            <a:latin typeface="Cambria Math" panose="02040503050406030204" pitchFamily="18" charset="0"/>
                          </a:rPr>
                          <m:t>𝐴</m:t>
                        </m:r>
                      </m:e>
                    </m:d>
                    <m:r>
                      <a:rPr lang="en-US" altLang="zh-CN" sz="2400" b="0" i="1">
                        <a:latin typeface="Cambria Math" panose="02040503050406030204" pitchFamily="18" charset="0"/>
                      </a:rPr>
                      <m:t>=</m:t>
                    </m:r>
                    <m:r>
                      <a:rPr lang="en-US" altLang="zh-CN" sz="2400" b="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b="0" i="1">
                            <a:latin typeface="Cambria Math" panose="02040503050406030204" pitchFamily="18" charset="0"/>
                          </a:rPr>
                          <m:t>𝐷</m:t>
                        </m:r>
                      </m:e>
                    </m:d>
                    <m:r>
                      <a:rPr lang="en-US" altLang="zh-CN" sz="2400" b="0" i="1">
                        <a:latin typeface="Cambria Math" panose="02040503050406030204" pitchFamily="18" charset="0"/>
                      </a:rPr>
                      <m:t>−</m:t>
                    </m:r>
                    <m:r>
                      <a:rPr lang="en-US" altLang="zh-CN" sz="2400" b="0" i="1">
                        <a:latin typeface="Cambria Math" panose="02040503050406030204" pitchFamily="18" charset="0"/>
                      </a:rPr>
                      <m:t>𝐻</m:t>
                    </m:r>
                    <m:r>
                      <a:rPr lang="en-US" altLang="zh-CN" sz="2400" b="0" i="1">
                        <a:latin typeface="Cambria Math" panose="02040503050406030204" pitchFamily="18" charset="0"/>
                      </a:rPr>
                      <m:t>(</m:t>
                    </m:r>
                    <m:r>
                      <a:rPr lang="en-US" altLang="zh-CN" sz="2400" b="0" i="1">
                        <a:latin typeface="Cambria Math" panose="02040503050406030204" pitchFamily="18" charset="0"/>
                      </a:rPr>
                      <m:t>𝐷</m:t>
                    </m:r>
                    <m:r>
                      <a:rPr lang="en-US" altLang="zh-CN" sz="2400" b="0" i="1">
                        <a:latin typeface="Cambria Math" panose="02040503050406030204" pitchFamily="18" charset="0"/>
                      </a:rPr>
                      <m:t>|</m:t>
                    </m:r>
                    <m:r>
                      <a:rPr lang="en-US" altLang="zh-CN" sz="2400" b="0" i="1">
                        <a:latin typeface="Cambria Math" panose="02040503050406030204" pitchFamily="18" charset="0"/>
                      </a:rPr>
                      <m:t>𝐴</m:t>
                    </m:r>
                    <m:r>
                      <a:rPr lang="en-US" altLang="zh-CN" sz="2400" b="0" i="1">
                        <a:latin typeface="Cambria Math" panose="02040503050406030204" pitchFamily="18" charset="0"/>
                      </a:rPr>
                      <m:t>)</m:t>
                    </m:r>
                  </m:oMath>
                </a14:m>
                <a:endParaRPr lang="en-US" altLang="zh-CN" sz="2400" dirty="0"/>
              </a:p>
              <a:p>
                <a:pPr lvl="1">
                  <a:lnSpc>
                    <a:spcPct val="150000"/>
                  </a:lnSpc>
                </a:pPr>
                <a:r>
                  <a:rPr lang="zh-CN" altLang="en-US" sz="2400" dirty="0"/>
                  <a:t>在</a:t>
                </a:r>
                <a:r>
                  <a:rPr lang="en-US" altLang="zh-CN" sz="2400" dirty="0"/>
                  <a:t>A</a:t>
                </a:r>
                <a:r>
                  <a:rPr lang="zh-CN" altLang="en-US" sz="2400" dirty="0"/>
                  <a:t>特征下，纯度越高越好</a:t>
                </a:r>
                <a:endParaRPr lang="en-US" altLang="zh-CN" sz="2400" dirty="0"/>
              </a:p>
              <a:p>
                <a:pPr>
                  <a:lnSpc>
                    <a:spcPct val="150000"/>
                  </a:lnSpc>
                </a:pPr>
                <a:r>
                  <a:rPr lang="zh-CN" altLang="en-US" sz="2800" dirty="0"/>
                  <a:t>计算每个特征的信息增益，比较大小，选择信息增益最大的特征</a:t>
                </a:r>
                <a:endParaRPr lang="en-US" altLang="zh-CN" sz="2800" dirty="0"/>
              </a:p>
              <a:p>
                <a:pPr lvl="1">
                  <a:lnSpc>
                    <a:spcPct val="150000"/>
                  </a:lnSpc>
                </a:pPr>
                <a:endParaRPr lang="zh-CN" altLang="en-US" sz="2400" dirty="0"/>
              </a:p>
              <a:p>
                <a:pPr>
                  <a:lnSpc>
                    <a:spcPct val="100000"/>
                  </a:lnSpc>
                </a:pPr>
                <a:endParaRPr lang="zh-CN" altLang="en-US" sz="2800" dirty="0"/>
              </a:p>
            </p:txBody>
          </p:sp>
        </mc:Choice>
        <mc:Fallback xmlns="">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6"/>
                <a:stretch>
                  <a:fillRect l="-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020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50000"/>
                  </a:lnSpc>
                </a:pPr>
                <a:r>
                  <a:rPr lang="zh-CN" altLang="en-US" sz="2800" dirty="0">
                    <a:solidFill>
                      <a:srgbClr val="FF0000"/>
                    </a:solidFill>
                  </a:rPr>
                  <a:t>具体计算</a:t>
                </a:r>
                <a:endParaRPr lang="en-US" altLang="zh-CN" sz="2800" dirty="0">
                  <a:solidFill>
                    <a:srgbClr val="FF0000"/>
                  </a:solidFill>
                </a:endParaRPr>
              </a:p>
              <a:p>
                <a:pPr>
                  <a:lnSpc>
                    <a:spcPct val="150000"/>
                  </a:lnSpc>
                </a:pPr>
                <a14:m>
                  <m:oMath xmlns:m="http://schemas.openxmlformats.org/officeDocument/2006/math">
                    <m:r>
                      <a:rPr lang="en-US" altLang="zh-CN" sz="2800" i="1">
                        <a:latin typeface="Cambria Math" panose="02040503050406030204" pitchFamily="18" charset="0"/>
                      </a:rPr>
                      <m:t>𝑯</m:t>
                    </m:r>
                    <m:d>
                      <m:dPr>
                        <m:ctrlPr>
                          <a:rPr lang="en-US" altLang="zh-CN" sz="2800" i="1">
                            <a:latin typeface="Cambria Math" panose="02040503050406030204" pitchFamily="18" charset="0"/>
                          </a:rPr>
                        </m:ctrlPr>
                      </m:dPr>
                      <m:e>
                        <m:r>
                          <a:rPr lang="en-US" altLang="zh-CN" sz="2800" b="1" i="1">
                            <a:latin typeface="Cambria Math" panose="02040503050406030204" pitchFamily="18" charset="0"/>
                          </a:rPr>
                          <m:t>𝑫</m:t>
                        </m:r>
                      </m:e>
                    </m:d>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𝒊</m:t>
                        </m:r>
                        <m:r>
                          <a:rPr lang="en-US" altLang="zh-CN" sz="2800" i="1">
                            <a:latin typeface="Cambria Math" panose="02040503050406030204" pitchFamily="18" charset="0"/>
                          </a:rPr>
                          <m:t>=</m:t>
                        </m:r>
                        <m:r>
                          <a:rPr lang="en-US" altLang="zh-CN" sz="2800" i="1">
                            <a:latin typeface="Cambria Math" panose="02040503050406030204" pitchFamily="18" charset="0"/>
                          </a:rPr>
                          <m:t>𝟏</m:t>
                        </m:r>
                      </m:sub>
                      <m:sup>
                        <m:r>
                          <a:rPr lang="en-US" altLang="zh-CN" sz="2800" i="1">
                            <a:latin typeface="Cambria Math" panose="02040503050406030204" pitchFamily="18" charset="0"/>
                          </a:rPr>
                          <m:t>𝒏</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𝒑</m:t>
                            </m:r>
                          </m:e>
                          <m:sub>
                            <m:r>
                              <a:rPr lang="en-US" altLang="zh-CN" sz="2800" i="1">
                                <a:latin typeface="Cambria Math" panose="02040503050406030204" pitchFamily="18" charset="0"/>
                              </a:rPr>
                              <m:t>𝒊</m:t>
                            </m:r>
                          </m:sub>
                        </m:sSub>
                        <m:r>
                          <a:rPr lang="en-US" altLang="zh-CN" sz="2800" i="1">
                            <a:latin typeface="Cambria Math" panose="02040503050406030204" pitchFamily="18" charset="0"/>
                          </a:rPr>
                          <m:t>𝒍𝒐𝒈</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𝒑</m:t>
                            </m:r>
                          </m:e>
                          <m:sub>
                            <m:r>
                              <a:rPr lang="en-US" altLang="zh-CN" sz="2800" i="1">
                                <a:latin typeface="Cambria Math" panose="02040503050406030204" pitchFamily="18" charset="0"/>
                              </a:rPr>
                              <m:t>𝒊</m:t>
                            </m:r>
                          </m:sub>
                        </m:sSub>
                      </m:e>
                    </m:nary>
                  </m:oMath>
                </a14:m>
                <a:endParaRPr lang="en-US" altLang="zh-CN" sz="2800" dirty="0"/>
              </a:p>
              <a:p>
                <a:pPr lvl="1">
                  <a:lnSpc>
                    <a:spcPct val="150000"/>
                  </a:lnSpc>
                </a:pPr>
                <a14:m>
                  <m:oMath xmlns:m="http://schemas.openxmlformats.org/officeDocument/2006/math">
                    <m:r>
                      <a:rPr lang="en-US" altLang="zh-CN" sz="2400" dirty="0">
                        <a:latin typeface="Cambria Math" panose="02040503050406030204" pitchFamily="18" charset="0"/>
                      </a:rPr>
                      <m:t>|</m:t>
                    </m:r>
                    <m:r>
                      <a:rPr lang="en-US" altLang="zh-CN" sz="2400" b="1" i="1" dirty="0">
                        <a:latin typeface="Cambria Math" panose="02040503050406030204" pitchFamily="18" charset="0"/>
                      </a:rPr>
                      <m:t>𝑫</m:t>
                    </m:r>
                    <m:r>
                      <a:rPr lang="en-US" altLang="zh-CN" sz="2400" i="1" dirty="0">
                        <a:latin typeface="Cambria Math" panose="02040503050406030204" pitchFamily="18" charset="0"/>
                      </a:rPr>
                      <m:t>|</m:t>
                    </m:r>
                  </m:oMath>
                </a14:m>
                <a:r>
                  <a:rPr lang="zh-CN" altLang="en-US" sz="2400" dirty="0"/>
                  <a:t>表示样本容量，即样本的个数</a:t>
                </a:r>
                <a:endParaRPr lang="en-US" altLang="zh-CN" sz="2400" dirty="0"/>
              </a:p>
              <a:p>
                <a:pPr lvl="1">
                  <a:lnSpc>
                    <a:spcPct val="150000"/>
                  </a:lnSpc>
                </a:pPr>
                <a:r>
                  <a:rPr lang="zh-CN" altLang="en-US" sz="2400" dirty="0"/>
                  <a:t>设有</a:t>
                </a:r>
                <a14:m>
                  <m:oMath xmlns:m="http://schemas.openxmlformats.org/officeDocument/2006/math">
                    <m:r>
                      <a:rPr lang="en-US" altLang="zh-CN" sz="2400" b="1" i="1">
                        <a:latin typeface="Cambria Math" panose="02040503050406030204" pitchFamily="18" charset="0"/>
                      </a:rPr>
                      <m:t>𝑲</m:t>
                    </m:r>
                  </m:oMath>
                </a14:m>
                <a:r>
                  <a:rPr lang="zh-CN" altLang="en-US" sz="2400" dirty="0"/>
                  <a:t>个类</a:t>
                </a:r>
                <a14:m>
                  <m:oMath xmlns:m="http://schemas.openxmlformats.org/officeDocument/2006/math">
                    <m:sSub>
                      <m:sSubPr>
                        <m:ctrlPr>
                          <a:rPr lang="en-US" altLang="zh-CN" sz="2400" i="1" dirty="0">
                            <a:latin typeface="Cambria Math" panose="02040503050406030204" pitchFamily="18" charset="0"/>
                          </a:rPr>
                        </m:ctrlPr>
                      </m:sSubPr>
                      <m:e>
                        <m:r>
                          <a:rPr lang="en-US" altLang="zh-CN" sz="2400" b="1" i="1" dirty="0">
                            <a:latin typeface="Cambria Math" panose="02040503050406030204" pitchFamily="18" charset="0"/>
                          </a:rPr>
                          <m:t>𝑪</m:t>
                        </m:r>
                      </m:e>
                      <m:sub>
                        <m:r>
                          <a:rPr lang="en-US" altLang="zh-CN" sz="2400" b="1" i="1" dirty="0">
                            <a:latin typeface="Cambria Math" panose="02040503050406030204" pitchFamily="18" charset="0"/>
                          </a:rPr>
                          <m:t>𝒌</m:t>
                        </m:r>
                      </m:sub>
                    </m:sSub>
                  </m:oMath>
                </a14:m>
                <a:r>
                  <a:rPr lang="zh-CN" altLang="en-US" sz="2400" dirty="0"/>
                  <a:t>，</a:t>
                </a:r>
                <a:r>
                  <a:rPr lang="en-US" altLang="zh-CN" sz="2400" dirty="0"/>
                  <a:t> </a:t>
                </a:r>
                <a14:m>
                  <m:oMath xmlns:m="http://schemas.openxmlformats.org/officeDocument/2006/math">
                    <m:r>
                      <a:rPr lang="en-US" altLang="zh-CN" sz="2400" b="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𝑪</m:t>
                        </m:r>
                      </m:e>
                      <m:sub>
                        <m:r>
                          <a:rPr lang="en-US" altLang="zh-CN" sz="2400" i="1" dirty="0">
                            <a:latin typeface="Cambria Math" panose="02040503050406030204" pitchFamily="18" charset="0"/>
                          </a:rPr>
                          <m:t>𝒌</m:t>
                        </m:r>
                      </m:sub>
                    </m:sSub>
                    <m:r>
                      <a:rPr lang="en-US" altLang="zh-CN" sz="2400" b="1" i="1" dirty="0">
                        <a:latin typeface="Cambria Math" panose="02040503050406030204" pitchFamily="18" charset="0"/>
                      </a:rPr>
                      <m:t>|</m:t>
                    </m:r>
                  </m:oMath>
                </a14:m>
                <a:r>
                  <a:rPr lang="zh-CN" altLang="en-US" sz="2400" dirty="0"/>
                  <a:t>为属于</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𝑪</m:t>
                        </m:r>
                      </m:e>
                      <m:sub>
                        <m:r>
                          <a:rPr lang="en-US" altLang="zh-CN" sz="2400" i="1" dirty="0">
                            <a:latin typeface="Cambria Math" panose="02040503050406030204" pitchFamily="18" charset="0"/>
                          </a:rPr>
                          <m:t>𝒌</m:t>
                        </m:r>
                      </m:sub>
                    </m:sSub>
                  </m:oMath>
                </a14:m>
                <a:r>
                  <a:rPr lang="zh-CN" altLang="en-US" sz="2400" dirty="0"/>
                  <a:t>的样本个数，</a:t>
                </a:r>
                <a:r>
                  <a:rPr lang="en-US" altLang="zh-CN" sz="2400" dirty="0"/>
                  <a:t> </a:t>
                </a:r>
                <a14:m>
                  <m:oMath xmlns:m="http://schemas.openxmlformats.org/officeDocument/2006/math">
                    <m:nary>
                      <m:naryPr>
                        <m:chr m:val="∑"/>
                        <m:ctrlPr>
                          <a:rPr lang="en-US" altLang="zh-CN" sz="2400" i="1" dirty="0">
                            <a:latin typeface="Cambria Math" panose="02040503050406030204" pitchFamily="18" charset="0"/>
                          </a:rPr>
                        </m:ctrlPr>
                      </m:naryPr>
                      <m:sub>
                        <m:r>
                          <m:rPr>
                            <m:brk m:alnAt="23"/>
                          </m:rPr>
                          <a:rPr lang="en-US" altLang="zh-CN" sz="2400" b="1" i="1" dirty="0">
                            <a:latin typeface="Cambria Math" panose="02040503050406030204" pitchFamily="18" charset="0"/>
                          </a:rPr>
                          <m:t>𝒌</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𝟏</m:t>
                        </m:r>
                      </m:sub>
                      <m:sup>
                        <m:r>
                          <a:rPr lang="en-US" altLang="zh-CN" sz="2400" b="1" i="1" dirty="0">
                            <a:latin typeface="Cambria Math" panose="02040503050406030204" pitchFamily="18" charset="0"/>
                          </a:rPr>
                          <m:t>𝑲</m:t>
                        </m:r>
                      </m:sup>
                      <m:e>
                        <m:r>
                          <a:rPr lang="en-US" altLang="zh-CN" sz="240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𝑪</m:t>
                            </m:r>
                          </m:e>
                          <m:sub>
                            <m:r>
                              <a:rPr lang="en-US" altLang="zh-CN" sz="2400" i="1" dirty="0">
                                <a:latin typeface="Cambria Math" panose="02040503050406030204" pitchFamily="18" charset="0"/>
                              </a:rPr>
                              <m:t>𝒌</m:t>
                            </m:r>
                          </m:sub>
                        </m:sSub>
                        <m:r>
                          <a:rPr lang="en-US" altLang="zh-CN" sz="2400" i="1" dirty="0">
                            <a:latin typeface="Cambria Math" panose="02040503050406030204" pitchFamily="18" charset="0"/>
                          </a:rPr>
                          <m:t>|</m:t>
                        </m:r>
                      </m:e>
                    </m:nary>
                    <m:r>
                      <a:rPr lang="en-US" altLang="zh-CN" sz="2400" b="1" i="1" dirty="0">
                        <a:latin typeface="Cambria Math" panose="02040503050406030204" pitchFamily="18" charset="0"/>
                      </a:rPr>
                      <m:t>=|</m:t>
                    </m:r>
                    <m:r>
                      <a:rPr lang="en-US" altLang="zh-CN" sz="2400" b="1" i="1" dirty="0">
                        <a:latin typeface="Cambria Math" panose="02040503050406030204" pitchFamily="18" charset="0"/>
                      </a:rPr>
                      <m:t>𝑫</m:t>
                    </m:r>
                    <m:r>
                      <a:rPr lang="en-US" altLang="zh-CN" sz="2400" b="1" i="1" dirty="0">
                        <a:latin typeface="Cambria Math" panose="02040503050406030204" pitchFamily="18" charset="0"/>
                      </a:rPr>
                      <m:t>|</m:t>
                    </m:r>
                  </m:oMath>
                </a14:m>
                <a:endParaRPr lang="en-US" altLang="zh-CN" sz="2400" dirty="0"/>
              </a:p>
              <a:p>
                <a:pPr lvl="1">
                  <a:lnSpc>
                    <a:spcPct val="150000"/>
                  </a:lnSpc>
                </a:pPr>
                <a:r>
                  <a:rPr lang="zh-CN" altLang="en-US" sz="2400" dirty="0"/>
                  <a:t>设特征</a:t>
                </a:r>
                <a14:m>
                  <m:oMath xmlns:m="http://schemas.openxmlformats.org/officeDocument/2006/math">
                    <m:r>
                      <a:rPr lang="en-US" altLang="zh-CN" sz="2400" b="1" i="1">
                        <a:latin typeface="Cambria Math" panose="02040503050406030204" pitchFamily="18" charset="0"/>
                      </a:rPr>
                      <m:t>𝑨</m:t>
                    </m:r>
                  </m:oMath>
                </a14:m>
                <a:r>
                  <a:rPr lang="zh-CN" altLang="en-US" sz="2400" dirty="0"/>
                  <a:t>有</a:t>
                </a:r>
                <a14:m>
                  <m:oMath xmlns:m="http://schemas.openxmlformats.org/officeDocument/2006/math">
                    <m:r>
                      <a:rPr lang="en-US" altLang="zh-CN" sz="2400" b="1" i="1" dirty="0">
                        <a:latin typeface="Cambria Math" panose="02040503050406030204" pitchFamily="18" charset="0"/>
                      </a:rPr>
                      <m:t>𝒏</m:t>
                    </m:r>
                  </m:oMath>
                </a14:m>
                <a:r>
                  <a:rPr lang="zh-CN" altLang="en-US" sz="2400" dirty="0"/>
                  <a:t>个不同的取值</a:t>
                </a:r>
                <a14:m>
                  <m:oMath xmlns:m="http://schemas.openxmlformats.org/officeDocument/2006/math">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𝒂</m:t>
                        </m:r>
                      </m:e>
                      <m:sub>
                        <m:r>
                          <a:rPr lang="en-US" altLang="zh-CN" sz="2400" b="1" i="1">
                            <a:latin typeface="Cambria Math" panose="02040503050406030204" pitchFamily="18" charset="0"/>
                          </a:rPr>
                          <m:t>𝟏</m:t>
                        </m:r>
                        <m:r>
                          <a:rPr lang="en-US" altLang="zh-CN" sz="2400" b="1" i="1">
                            <a:latin typeface="Cambria Math" panose="02040503050406030204" pitchFamily="18" charset="0"/>
                          </a:rPr>
                          <m:t>,</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b="1" i="1">
                            <a:latin typeface="Cambria Math" panose="02040503050406030204" pitchFamily="18" charset="0"/>
                          </a:rPr>
                          <m:t>𝒏</m:t>
                        </m:r>
                        <m:r>
                          <a:rPr lang="en-US" altLang="zh-CN" sz="2400" i="1">
                            <a:latin typeface="Cambria Math" panose="02040503050406030204" pitchFamily="18" charset="0"/>
                          </a:rPr>
                          <m:t>,</m:t>
                        </m:r>
                      </m:sub>
                    </m:sSub>
                    <m:r>
                      <a:rPr lang="en-US" altLang="zh-CN" sz="2400" b="1" i="1">
                        <a:latin typeface="Cambria Math" panose="02040503050406030204" pitchFamily="18" charset="0"/>
                      </a:rPr>
                      <m:t>}</m:t>
                    </m:r>
                  </m:oMath>
                </a14:m>
                <a:endParaRPr lang="en-US" altLang="zh-CN" sz="2400" dirty="0"/>
              </a:p>
              <a:p>
                <a:pPr lvl="1">
                  <a:lnSpc>
                    <a:spcPct val="150000"/>
                  </a:lnSpc>
                </a:pPr>
                <a:r>
                  <a:rPr lang="en-US" altLang="zh-CN" sz="2400" dirty="0"/>
                  <a:t>   </a:t>
                </a:r>
              </a:p>
              <a:p>
                <a:pPr>
                  <a:lnSpc>
                    <a:spcPct val="100000"/>
                  </a:lnSpc>
                </a:pPr>
                <a:endParaRPr lang="zh-CN" altLang="en-US" sz="2800" dirty="0"/>
              </a:p>
            </p:txBody>
          </p:sp>
        </mc:Choice>
        <mc:Fallback xmlns="">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5"/>
                <a:stretch>
                  <a:fillRect l="-98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45F95DF-FFBF-4E26-80DB-CE61485AAF30}"/>
              </a:ext>
            </a:extLst>
          </p:cNvPr>
          <p:cNvPicPr>
            <a:picLocks noChangeAspect="1"/>
          </p:cNvPicPr>
          <p:nvPr/>
        </p:nvPicPr>
        <p:blipFill>
          <a:blip r:embed="rId6"/>
          <a:stretch>
            <a:fillRect/>
          </a:stretch>
        </p:blipFill>
        <p:spPr>
          <a:xfrm>
            <a:off x="1577411" y="4659311"/>
            <a:ext cx="3422615" cy="945359"/>
          </a:xfrm>
          <a:prstGeom prst="rect">
            <a:avLst/>
          </a:prstGeom>
        </p:spPr>
      </p:pic>
    </p:spTree>
    <p:extLst>
      <p:ext uri="{BB962C8B-B14F-4D97-AF65-F5344CB8AC3E}">
        <p14:creationId xmlns:p14="http://schemas.microsoft.com/office/powerpoint/2010/main" val="1387653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50000"/>
                  </a:lnSpc>
                </a:pPr>
                <a:r>
                  <a:rPr lang="zh-CN" altLang="en-US" sz="2800" dirty="0">
                    <a:solidFill>
                      <a:srgbClr val="FF0000"/>
                    </a:solidFill>
                  </a:rPr>
                  <a:t>具体计算</a:t>
                </a:r>
                <a:endParaRPr lang="en-US" altLang="zh-CN" sz="2800" dirty="0">
                  <a:solidFill>
                    <a:srgbClr val="FF0000"/>
                  </a:solidFill>
                </a:endParaRPr>
              </a:p>
              <a:p>
                <a:pPr>
                  <a:lnSpc>
                    <a:spcPct val="150000"/>
                  </a:lnSpc>
                </a:pPr>
                <a14:m>
                  <m:oMath xmlns:m="http://schemas.openxmlformats.org/officeDocument/2006/math">
                    <m:r>
                      <m:rPr>
                        <m:sty m:val="p"/>
                      </m:rPr>
                      <a:rPr lang="en-US" altLang="zh-CN" sz="2800" i="1" dirty="0">
                        <a:latin typeface="Cambria Math" panose="02040503050406030204" pitchFamily="18" charset="0"/>
                      </a:rPr>
                      <m:t>H</m:t>
                    </m:r>
                    <m:d>
                      <m:dPr>
                        <m:ctrlPr>
                          <a:rPr lang="en-US" altLang="zh-CN" sz="2800" i="1" dirty="0">
                            <a:latin typeface="Cambria Math" panose="02040503050406030204" pitchFamily="18" charset="0"/>
                          </a:rPr>
                        </m:ctrlPr>
                      </m:dPr>
                      <m:e>
                        <m:r>
                          <a:rPr lang="en-US" altLang="zh-CN" sz="2800" b="1" i="1" dirty="0">
                            <a:latin typeface="Cambria Math" panose="02040503050406030204" pitchFamily="18" charset="0"/>
                          </a:rPr>
                          <m:t>𝑫</m:t>
                        </m:r>
                      </m:e>
                      <m:e>
                        <m:r>
                          <a:rPr lang="en-US" altLang="zh-CN" sz="2800" b="1" i="1" dirty="0">
                            <a:latin typeface="Cambria Math" panose="02040503050406030204" pitchFamily="18" charset="0"/>
                          </a:rPr>
                          <m:t>𝑨</m:t>
                        </m:r>
                      </m:e>
                    </m:d>
                    <m:r>
                      <a:rPr lang="en-US" altLang="zh-CN" sz="2800" i="1" dirty="0">
                        <a:latin typeface="Cambria Math" panose="02040503050406030204" pitchFamily="18" charset="0"/>
                      </a:rPr>
                      <m:t>=</m:t>
                    </m:r>
                    <m:nary>
                      <m:naryPr>
                        <m:chr m:val="∑"/>
                        <m:ctrlPr>
                          <a:rPr lang="en-US" altLang="zh-CN" sz="2800" i="1" dirty="0">
                            <a:latin typeface="Cambria Math" panose="02040503050406030204" pitchFamily="18" charset="0"/>
                          </a:rPr>
                        </m:ctrlPr>
                      </m:naryPr>
                      <m:sub>
                        <m:r>
                          <m:rPr>
                            <m:brk m:alnAt="23"/>
                          </m:rPr>
                          <a:rPr lang="en-US" altLang="zh-CN" sz="2800" i="1" dirty="0">
                            <a:latin typeface="Cambria Math" panose="02040503050406030204" pitchFamily="18" charset="0"/>
                          </a:rPr>
                          <m:t>𝒊</m:t>
                        </m:r>
                        <m:r>
                          <a:rPr lang="en-US" altLang="zh-CN" sz="2800" i="1" dirty="0">
                            <a:latin typeface="Cambria Math" panose="02040503050406030204" pitchFamily="18" charset="0"/>
                          </a:rPr>
                          <m:t>=</m:t>
                        </m:r>
                        <m:r>
                          <a:rPr lang="en-US" altLang="zh-CN" sz="2800" i="1" dirty="0">
                            <a:latin typeface="Cambria Math" panose="02040503050406030204" pitchFamily="18" charset="0"/>
                          </a:rPr>
                          <m:t>𝟏</m:t>
                        </m:r>
                      </m:sub>
                      <m:sup>
                        <m:r>
                          <a:rPr lang="en-US" altLang="zh-CN" sz="2800" i="1" dirty="0">
                            <a:latin typeface="Cambria Math" panose="02040503050406030204" pitchFamily="18" charset="0"/>
                          </a:rPr>
                          <m:t>𝒏</m:t>
                        </m:r>
                      </m:sup>
                      <m:e>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𝒑</m:t>
                            </m:r>
                          </m:e>
                          <m:sub>
                            <m:r>
                              <a:rPr lang="en-US" altLang="zh-CN" sz="2800" i="1" dirty="0">
                                <a:latin typeface="Cambria Math" panose="02040503050406030204" pitchFamily="18" charset="0"/>
                              </a:rPr>
                              <m:t>𝒊</m:t>
                            </m:r>
                          </m:sub>
                        </m:sSub>
                        <m:r>
                          <a:rPr lang="en-US" altLang="zh-CN" sz="2800" i="1" dirty="0">
                            <a:latin typeface="Cambria Math" panose="02040503050406030204" pitchFamily="18" charset="0"/>
                          </a:rPr>
                          <m:t>𝑯</m:t>
                        </m:r>
                        <m:r>
                          <a:rPr lang="en-US" altLang="zh-CN" sz="2800" i="1" dirty="0">
                            <a:latin typeface="Cambria Math" panose="02040503050406030204" pitchFamily="18" charset="0"/>
                          </a:rPr>
                          <m:t>(</m:t>
                        </m:r>
                        <m:r>
                          <a:rPr lang="en-US" altLang="zh-CN" sz="2800" b="1" i="1" dirty="0">
                            <a:latin typeface="Cambria Math" panose="02040503050406030204" pitchFamily="18" charset="0"/>
                          </a:rPr>
                          <m:t>𝑫</m:t>
                        </m:r>
                        <m:r>
                          <a:rPr lang="en-US" altLang="zh-CN" sz="2800" i="1" dirty="0">
                            <a:latin typeface="Cambria Math" panose="02040503050406030204" pitchFamily="18" charset="0"/>
                          </a:rPr>
                          <m:t>|</m:t>
                        </m:r>
                        <m:r>
                          <a:rPr lang="en-US" altLang="zh-CN" sz="2800" b="1" i="1" dirty="0">
                            <a:latin typeface="Cambria Math" panose="02040503050406030204" pitchFamily="18" charset="0"/>
                          </a:rPr>
                          <m:t>𝑨</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1" i="1" dirty="0">
                                <a:latin typeface="Cambria Math" panose="02040503050406030204" pitchFamily="18" charset="0"/>
                              </a:rPr>
                              <m:t>𝒂</m:t>
                            </m:r>
                          </m:e>
                          <m:sub>
                            <m:r>
                              <a:rPr lang="en-US" altLang="zh-CN" sz="2800" i="1" dirty="0">
                                <a:latin typeface="Cambria Math" panose="02040503050406030204" pitchFamily="18" charset="0"/>
                              </a:rPr>
                              <m:t>𝒊</m:t>
                            </m:r>
                          </m:sub>
                        </m:sSub>
                        <m:r>
                          <a:rPr lang="en-US" altLang="zh-CN" sz="2800" i="1" dirty="0">
                            <a:latin typeface="Cambria Math" panose="02040503050406030204" pitchFamily="18" charset="0"/>
                          </a:rPr>
                          <m:t>)</m:t>
                        </m:r>
                      </m:e>
                    </m:nary>
                  </m:oMath>
                </a14:m>
                <a:endParaRPr lang="en-US" altLang="zh-CN" sz="2800" dirty="0"/>
              </a:p>
              <a:p>
                <a:pPr lvl="1">
                  <a:lnSpc>
                    <a:spcPct val="150000"/>
                  </a:lnSpc>
                </a:pPr>
                <a:r>
                  <a:rPr lang="zh-CN" altLang="en-US" sz="2400" dirty="0"/>
                  <a:t>根据特征</a:t>
                </a:r>
                <a14:m>
                  <m:oMath xmlns:m="http://schemas.openxmlformats.org/officeDocument/2006/math">
                    <m:r>
                      <a:rPr lang="en-US" altLang="zh-CN" sz="2400" i="1" dirty="0">
                        <a:latin typeface="Cambria Math" panose="02040503050406030204" pitchFamily="18" charset="0"/>
                      </a:rPr>
                      <m:t>𝑨</m:t>
                    </m:r>
                  </m:oMath>
                </a14:m>
                <a:r>
                  <a:rPr lang="zh-CN" altLang="en-US" sz="2400" dirty="0"/>
                  <a:t>的取值将</a:t>
                </a:r>
                <a14:m>
                  <m:oMath xmlns:m="http://schemas.openxmlformats.org/officeDocument/2006/math">
                    <m:r>
                      <a:rPr lang="en-US" altLang="zh-CN" sz="2400" i="1" dirty="0">
                        <a:latin typeface="Cambria Math" panose="02040503050406030204" pitchFamily="18" charset="0"/>
                      </a:rPr>
                      <m:t>𝑫</m:t>
                    </m:r>
                  </m:oMath>
                </a14:m>
                <a:r>
                  <a:rPr lang="zh-CN" altLang="en-US" sz="2400" dirty="0"/>
                  <a:t>划分为</a:t>
                </a:r>
                <a14:m>
                  <m:oMath xmlns:m="http://schemas.openxmlformats.org/officeDocument/2006/math">
                    <m:r>
                      <a:rPr lang="en-US" altLang="zh-CN" sz="2400" b="1" i="1">
                        <a:latin typeface="Cambria Math" panose="02040503050406030204" pitchFamily="18" charset="0"/>
                      </a:rPr>
                      <m:t>𝒏</m:t>
                    </m:r>
                  </m:oMath>
                </a14:m>
                <a:r>
                  <a:rPr lang="zh-CN" altLang="en-US" sz="2400" dirty="0"/>
                  <a:t>个子集</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𝑫</m:t>
                        </m:r>
                      </m:e>
                      <m:sub>
                        <m:r>
                          <a:rPr lang="en-US" altLang="zh-CN" sz="2400" b="1" i="1" dirty="0">
                            <a:latin typeface="Cambria Math" panose="02040503050406030204" pitchFamily="18" charset="0"/>
                          </a:rPr>
                          <m:t>𝟏</m:t>
                        </m:r>
                      </m:sub>
                    </m:sSub>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𝑫</m:t>
                        </m:r>
                      </m:e>
                      <m:sub>
                        <m:r>
                          <a:rPr lang="en-US" altLang="zh-CN" sz="2400" b="1" i="1" dirty="0">
                            <a:latin typeface="Cambria Math" panose="02040503050406030204" pitchFamily="18" charset="0"/>
                          </a:rPr>
                          <m:t>𝒏</m:t>
                        </m:r>
                      </m:sub>
                    </m:sSub>
                  </m:oMath>
                </a14:m>
                <a:r>
                  <a:rPr lang="zh-CN" altLang="en-US" sz="2400" dirty="0"/>
                  <a:t>，</a:t>
                </a:r>
                <a:r>
                  <a:rPr lang="en-US" altLang="zh-CN" sz="2400" dirty="0"/>
                  <a:t> </a:t>
                </a:r>
                <a14:m>
                  <m:oMath xmlns:m="http://schemas.openxmlformats.org/officeDocument/2006/math">
                    <m:r>
                      <a:rPr lang="en-US" altLang="zh-CN" sz="240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1" i="1" dirty="0">
                            <a:latin typeface="Cambria Math" panose="02040503050406030204" pitchFamily="18" charset="0"/>
                          </a:rPr>
                          <m:t>𝑫</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oMath>
                </a14:m>
                <a:r>
                  <a:rPr lang="zh-CN" altLang="en-US" sz="2400" dirty="0"/>
                  <a:t>为样本个数</a:t>
                </a:r>
                <a:r>
                  <a:rPr lang="en-US" altLang="zh-CN" sz="2400" dirty="0"/>
                  <a:t>, </a:t>
                </a:r>
                <a14:m>
                  <m:oMath xmlns:m="http://schemas.openxmlformats.org/officeDocument/2006/math">
                    <m:nary>
                      <m:naryPr>
                        <m:chr m:val="∑"/>
                        <m:ctrlPr>
                          <a:rPr lang="en-US" altLang="zh-CN" sz="2400" i="1" dirty="0">
                            <a:latin typeface="Cambria Math" panose="02040503050406030204" pitchFamily="18" charset="0"/>
                          </a:rPr>
                        </m:ctrlPr>
                      </m:naryPr>
                      <m:sub>
                        <m:r>
                          <a:rPr lang="en-US" altLang="zh-CN" sz="2400" b="1" i="1" dirty="0">
                            <a:latin typeface="Cambria Math" panose="02040503050406030204" pitchFamily="18" charset="0"/>
                          </a:rPr>
                          <m:t>𝒊</m:t>
                        </m:r>
                        <m:r>
                          <a:rPr lang="en-US" altLang="zh-CN" sz="2400" i="1" dirty="0">
                            <a:latin typeface="Cambria Math" panose="02040503050406030204" pitchFamily="18" charset="0"/>
                          </a:rPr>
                          <m:t>=</m:t>
                        </m:r>
                        <m:r>
                          <a:rPr lang="en-US" altLang="zh-CN" sz="2400" i="1" dirty="0">
                            <a:latin typeface="Cambria Math" panose="02040503050406030204" pitchFamily="18" charset="0"/>
                          </a:rPr>
                          <m:t>𝟏</m:t>
                        </m:r>
                      </m:sub>
                      <m:sup>
                        <m:r>
                          <a:rPr lang="en-US" altLang="zh-CN" sz="2400" b="1" i="1" dirty="0">
                            <a:latin typeface="Cambria Math" panose="02040503050406030204" pitchFamily="18" charset="0"/>
                          </a:rPr>
                          <m:t>𝒏</m:t>
                        </m:r>
                      </m:sup>
                      <m:e>
                        <m:r>
                          <a:rPr lang="en-US" altLang="zh-CN" sz="240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b="1" i="1" dirty="0">
                                <a:latin typeface="Cambria Math" panose="02040503050406030204" pitchFamily="18" charset="0"/>
                              </a:rPr>
                              <m:t>𝑫</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e>
                    </m:nary>
                    <m:r>
                      <a:rPr lang="en-US" altLang="zh-CN" sz="2400" i="1" dirty="0">
                        <a:latin typeface="Cambria Math" panose="02040503050406030204" pitchFamily="18" charset="0"/>
                      </a:rPr>
                      <m:t>=|</m:t>
                    </m:r>
                    <m:r>
                      <a:rPr lang="en-US" altLang="zh-CN" sz="2400" i="1" dirty="0">
                        <a:latin typeface="Cambria Math" panose="02040503050406030204" pitchFamily="18" charset="0"/>
                      </a:rPr>
                      <m:t>𝑫</m:t>
                    </m:r>
                    <m:r>
                      <a:rPr lang="en-US" altLang="zh-CN" sz="2400" b="1" i="1" dirty="0">
                        <a:latin typeface="Cambria Math" panose="02040503050406030204" pitchFamily="18" charset="0"/>
                      </a:rPr>
                      <m:t>|</m:t>
                    </m:r>
                  </m:oMath>
                </a14:m>
                <a:endParaRPr lang="en-US" altLang="zh-CN" sz="2400" dirty="0"/>
              </a:p>
              <a:p>
                <a:pPr lvl="1">
                  <a:lnSpc>
                    <a:spcPct val="150000"/>
                  </a:lnSpc>
                </a:pPr>
                <a:r>
                  <a:rPr lang="zh-CN" altLang="en-US" sz="2400" dirty="0"/>
                  <a:t>对于</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𝑫</m:t>
                        </m:r>
                      </m:e>
                      <m:sub>
                        <m:r>
                          <a:rPr lang="en-US" altLang="zh-CN" sz="2400" i="1" dirty="0">
                            <a:latin typeface="Cambria Math" panose="02040503050406030204" pitchFamily="18" charset="0"/>
                          </a:rPr>
                          <m:t>𝒊</m:t>
                        </m:r>
                      </m:sub>
                    </m:sSub>
                  </m:oMath>
                </a14:m>
                <a:r>
                  <a:rPr lang="zh-CN" altLang="en-US" sz="2400" dirty="0"/>
                  <a:t>中属于类</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𝑪</m:t>
                        </m:r>
                      </m:e>
                      <m:sub>
                        <m:r>
                          <a:rPr lang="en-US" altLang="zh-CN" sz="2400" i="1" dirty="0">
                            <a:latin typeface="Cambria Math" panose="02040503050406030204" pitchFamily="18" charset="0"/>
                          </a:rPr>
                          <m:t>𝒌</m:t>
                        </m:r>
                      </m:sub>
                    </m:sSub>
                  </m:oMath>
                </a14:m>
                <a:r>
                  <a:rPr lang="zh-CN" altLang="en-US" sz="2400" dirty="0"/>
                  <a:t>的样本的集合为</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𝑫</m:t>
                        </m:r>
                      </m:e>
                      <m:sub>
                        <m:r>
                          <a:rPr lang="en-US" altLang="zh-CN" sz="2400" i="1" dirty="0">
                            <a:latin typeface="Cambria Math" panose="02040503050406030204" pitchFamily="18" charset="0"/>
                          </a:rPr>
                          <m:t>𝒊</m:t>
                        </m:r>
                        <m:r>
                          <a:rPr lang="en-US" altLang="zh-CN" sz="2400" b="1" i="1" dirty="0">
                            <a:latin typeface="Cambria Math" panose="02040503050406030204" pitchFamily="18" charset="0"/>
                          </a:rPr>
                          <m:t>𝒌</m:t>
                        </m:r>
                      </m:sub>
                    </m:sSub>
                  </m:oMath>
                </a14:m>
                <a:r>
                  <a:rPr lang="zh-CN" altLang="en-US" sz="2400" dirty="0"/>
                  <a:t>，</a:t>
                </a:r>
                <a:r>
                  <a:rPr lang="en-US" altLang="zh-CN" sz="2400" dirty="0"/>
                  <a:t> </a:t>
                </a:r>
                <a14:m>
                  <m:oMath xmlns:m="http://schemas.openxmlformats.org/officeDocument/2006/math">
                    <m:r>
                      <a:rPr lang="en-US" altLang="zh-CN" sz="240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𝑫</m:t>
                        </m:r>
                      </m:e>
                      <m:sub>
                        <m:r>
                          <a:rPr lang="en-US" altLang="zh-CN" sz="2400" i="1" dirty="0">
                            <a:latin typeface="Cambria Math" panose="02040503050406030204" pitchFamily="18" charset="0"/>
                          </a:rPr>
                          <m:t>𝒊</m:t>
                        </m:r>
                        <m:r>
                          <a:rPr lang="en-US" altLang="zh-CN" sz="2400" b="1" i="1" dirty="0">
                            <a:latin typeface="Cambria Math" panose="02040503050406030204" pitchFamily="18" charset="0"/>
                          </a:rPr>
                          <m:t>𝒌</m:t>
                        </m:r>
                      </m:sub>
                    </m:sSub>
                    <m:r>
                      <a:rPr lang="en-US" altLang="zh-CN" sz="2400" i="1" dirty="0">
                        <a:latin typeface="Cambria Math" panose="02040503050406030204" pitchFamily="18" charset="0"/>
                      </a:rPr>
                      <m:t>|</m:t>
                    </m:r>
                  </m:oMath>
                </a14:m>
                <a:r>
                  <a:rPr lang="zh-CN" altLang="en-US" sz="2400" dirty="0"/>
                  <a:t>为样本个数</a:t>
                </a:r>
                <a:endParaRPr lang="en-US" altLang="zh-CN" sz="2400" dirty="0"/>
              </a:p>
              <a:p>
                <a:pPr lvl="1">
                  <a:lnSpc>
                    <a:spcPct val="150000"/>
                  </a:lnSpc>
                </a:pPr>
                <a:r>
                  <a:rPr lang="en-US" altLang="zh-CN" sz="2400" dirty="0"/>
                  <a:t> </a:t>
                </a:r>
                <a14:m>
                  <m:oMath xmlns:m="http://schemas.openxmlformats.org/officeDocument/2006/math">
                    <m:r>
                      <a:rPr lang="en-US" altLang="zh-CN" sz="2400" b="1" i="1">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e>
                    </m:d>
                    <m:r>
                      <a:rPr lang="en-US" altLang="zh-CN" sz="2400" b="1" i="1">
                        <a:latin typeface="Cambria Math" panose="02040503050406030204" pitchFamily="18" charset="0"/>
                      </a:rPr>
                      <m:t>=</m:t>
                    </m:r>
                    <m:nary>
                      <m:naryPr>
                        <m:chr m:val="∑"/>
                        <m:ctrlPr>
                          <a:rPr lang="en-US" altLang="zh-CN" sz="2400" b="1" i="1">
                            <a:latin typeface="Cambria Math" panose="02040503050406030204" pitchFamily="18" charset="0"/>
                          </a:rPr>
                        </m:ctrlPr>
                      </m:naryPr>
                      <m:sub>
                        <m:r>
                          <m:rPr>
                            <m:brk m:alnAt="23"/>
                          </m:rP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a:latin typeface="Cambria Math" panose="02040503050406030204" pitchFamily="18" charset="0"/>
                          </a:rPr>
                          <m:t>𝒏</m:t>
                        </m:r>
                      </m:sup>
                      <m:e>
                        <m:f>
                          <m:fPr>
                            <m:ctrlPr>
                              <a:rPr lang="en-US" altLang="zh-CN" sz="2400" b="1" i="1">
                                <a:latin typeface="Cambria Math" panose="02040503050406030204" pitchFamily="18" charset="0"/>
                              </a:rPr>
                            </m:ctrlPr>
                          </m:fPr>
                          <m:num>
                            <m:d>
                              <m:dPr>
                                <m:begChr m:val="|"/>
                                <m:endChr m:val="|"/>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a:latin typeface="Cambria Math" panose="02040503050406030204" pitchFamily="18" charset="0"/>
                                      </a:rPr>
                                      <m:t>𝒊</m:t>
                                    </m:r>
                                  </m:sub>
                                </m:sSub>
                              </m:e>
                            </m:d>
                          </m:num>
                          <m:den>
                            <m:r>
                              <a:rPr lang="en-US" altLang="zh-CN" sz="2400" b="1" i="1">
                                <a:latin typeface="Cambria Math" panose="02040503050406030204" pitchFamily="18" charset="0"/>
                              </a:rPr>
                              <m:t>|</m:t>
                            </m:r>
                            <m:r>
                              <a:rPr lang="en-US" altLang="zh-CN" sz="2400" b="1" i="1">
                                <a:latin typeface="Cambria Math" panose="02040503050406030204" pitchFamily="18" charset="0"/>
                              </a:rPr>
                              <m:t>𝑫</m:t>
                            </m:r>
                            <m:r>
                              <a:rPr lang="en-US" altLang="zh-CN" sz="2400" b="1" i="1">
                                <a:latin typeface="Cambria Math" panose="02040503050406030204" pitchFamily="18" charset="0"/>
                              </a:rPr>
                              <m:t>|</m:t>
                            </m:r>
                          </m:den>
                        </m:f>
                        <m:r>
                          <a:rPr lang="en-US" altLang="zh-CN" sz="2400" b="1" i="1">
                            <a:latin typeface="Cambria Math" panose="02040503050406030204" pitchFamily="18" charset="0"/>
                          </a:rPr>
                          <m:t>𝑯</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a:latin typeface="Cambria Math" panose="02040503050406030204" pitchFamily="18" charset="0"/>
                                  </a:rPr>
                                  <m:t>𝒊</m:t>
                                </m:r>
                              </m:sub>
                            </m:sSub>
                          </m:e>
                        </m:d>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f>
                          <m:fPr>
                            <m:ctrlPr>
                              <a:rPr lang="en-US" altLang="zh-CN" sz="2400" i="1" smtClean="0">
                                <a:solidFill>
                                  <a:srgbClr val="FF0000"/>
                                </a:solidFill>
                                <a:latin typeface="Cambria Math" panose="02040503050406030204" pitchFamily="18" charset="0"/>
                              </a:rPr>
                            </m:ctrlPr>
                          </m:fPr>
                          <m:num>
                            <m:d>
                              <m:dPr>
                                <m:begChr m:val="|"/>
                                <m:endChr m:val="|"/>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𝑫</m:t>
                                    </m:r>
                                  </m:e>
                                  <m:sub>
                                    <m:r>
                                      <a:rPr lang="en-US" altLang="zh-CN" sz="2400" i="1">
                                        <a:solidFill>
                                          <a:srgbClr val="FF0000"/>
                                        </a:solidFill>
                                        <a:latin typeface="Cambria Math" panose="02040503050406030204" pitchFamily="18" charset="0"/>
                                      </a:rPr>
                                      <m:t>𝒊</m:t>
                                    </m:r>
                                  </m:sub>
                                </m:sSub>
                              </m:e>
                            </m:d>
                          </m:num>
                          <m:den>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𝑫</m:t>
                            </m:r>
                            <m:r>
                              <a:rPr lang="en-US" altLang="zh-CN" sz="2400" i="1">
                                <a:solidFill>
                                  <a:srgbClr val="FF0000"/>
                                </a:solidFill>
                                <a:latin typeface="Cambria Math" panose="02040503050406030204" pitchFamily="18" charset="0"/>
                              </a:rPr>
                              <m:t>|</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𝑲</m:t>
                            </m:r>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𝑫</m:t>
                                    </m:r>
                                  </m:e>
                                  <m:sub>
                                    <m:r>
                                      <a:rPr lang="en-US" altLang="zh-CN" sz="2400" i="1">
                                        <a:latin typeface="Cambria Math" panose="02040503050406030204" pitchFamily="18" charset="0"/>
                                      </a:rPr>
                                      <m:t>𝒊𝒌</m:t>
                                    </m:r>
                                  </m:sub>
                                </m:sSub>
                                <m:r>
                                  <a:rPr lang="en-US" altLang="zh-CN" sz="2400" i="1">
                                    <a:latin typeface="Cambria Math" panose="02040503050406030204" pitchFamily="18" charset="0"/>
                                  </a:rPr>
                                  <m:t>|</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𝑫</m:t>
                                    </m:r>
                                  </m:e>
                                  <m:sub>
                                    <m:r>
                                      <a:rPr lang="en-US" altLang="zh-CN" sz="2400" i="1">
                                        <a:latin typeface="Cambria Math" panose="02040503050406030204" pitchFamily="18" charset="0"/>
                                      </a:rPr>
                                      <m:t>𝒊</m:t>
                                    </m:r>
                                  </m:sub>
                                </m:sSub>
                                <m:r>
                                  <a:rPr lang="en-US" altLang="zh-CN" sz="2400" i="1">
                                    <a:latin typeface="Cambria Math" panose="02040503050406030204" pitchFamily="18" charset="0"/>
                                  </a:rPr>
                                  <m:t>|</m:t>
                                </m:r>
                              </m:den>
                            </m:f>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𝟐</m:t>
                                    </m:r>
                                  </m:sub>
                                </m:sSub>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𝑫</m:t>
                                        </m:r>
                                      </m:e>
                                      <m:sub>
                                        <m:r>
                                          <a:rPr lang="en-US" altLang="zh-CN" sz="2400" i="1">
                                            <a:latin typeface="Cambria Math" panose="02040503050406030204" pitchFamily="18" charset="0"/>
                                          </a:rPr>
                                          <m:t>𝒊𝒌</m:t>
                                        </m:r>
                                      </m:sub>
                                    </m:sSub>
                                    <m:r>
                                      <a:rPr lang="en-US" altLang="zh-CN" sz="2400" i="1">
                                        <a:latin typeface="Cambria Math" panose="02040503050406030204" pitchFamily="18" charset="0"/>
                                      </a:rPr>
                                      <m:t>|</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𝑫</m:t>
                                        </m:r>
                                      </m:e>
                                      <m:sub>
                                        <m:r>
                                          <a:rPr lang="en-US" altLang="zh-CN" sz="2400" i="1">
                                            <a:latin typeface="Cambria Math" panose="02040503050406030204" pitchFamily="18" charset="0"/>
                                          </a:rPr>
                                          <m:t>𝒊</m:t>
                                        </m:r>
                                      </m:sub>
                                    </m:sSub>
                                    <m:r>
                                      <a:rPr lang="en-US" altLang="zh-CN" sz="2400" i="1">
                                        <a:latin typeface="Cambria Math" panose="02040503050406030204" pitchFamily="18" charset="0"/>
                                      </a:rPr>
                                      <m:t>|</m:t>
                                    </m:r>
                                  </m:den>
                                </m:f>
                              </m:e>
                            </m:func>
                          </m:e>
                        </m:nary>
                      </m:e>
                    </m:nary>
                  </m:oMath>
                </a14:m>
                <a:endParaRPr lang="en-US" altLang="zh-CN" sz="2400" dirty="0"/>
              </a:p>
              <a:p>
                <a:pPr>
                  <a:lnSpc>
                    <a:spcPct val="150000"/>
                  </a:lnSpc>
                </a:pPr>
                <a:r>
                  <a:rPr lang="zh-CN" altLang="en-US" sz="2800" dirty="0"/>
                  <a:t>信息增益</a:t>
                </a:r>
                <a:r>
                  <a:rPr lang="en-US" altLang="zh-CN" sz="2800" dirty="0"/>
                  <a:t>H(D)-H(D|A)</a:t>
                </a:r>
                <a:endParaRPr lang="zh-CN" altLang="en-US" sz="2800" dirty="0"/>
              </a:p>
              <a:p>
                <a:pPr>
                  <a:lnSpc>
                    <a:spcPct val="100000"/>
                  </a:lnSpc>
                </a:pPr>
                <a:endParaRPr lang="zh-CN" altLang="en-US" sz="2800" dirty="0"/>
              </a:p>
            </p:txBody>
          </p:sp>
        </mc:Choice>
        <mc:Fallback>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6"/>
                <a:stretch>
                  <a:fillRect l="-986" b="-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5619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00000"/>
              </a:lnSpc>
            </a:pPr>
            <a:r>
              <a:rPr lang="zh-CN" altLang="en-US" sz="2800" dirty="0"/>
              <a:t>例</a:t>
            </a:r>
          </a:p>
        </p:txBody>
      </p:sp>
      <p:pic>
        <p:nvPicPr>
          <p:cNvPr id="8" name="图片 7">
            <a:extLst>
              <a:ext uri="{FF2B5EF4-FFF2-40B4-BE49-F238E27FC236}">
                <a16:creationId xmlns:a16="http://schemas.microsoft.com/office/drawing/2014/main" id="{28ECAB61-EED0-4C52-AF60-8DA8FDCDF72D}"/>
              </a:ext>
            </a:extLst>
          </p:cNvPr>
          <p:cNvPicPr>
            <a:picLocks noChangeAspect="1"/>
          </p:cNvPicPr>
          <p:nvPr/>
        </p:nvPicPr>
        <p:blipFill>
          <a:blip r:embed="rId5"/>
          <a:stretch>
            <a:fillRect/>
          </a:stretch>
        </p:blipFill>
        <p:spPr>
          <a:xfrm>
            <a:off x="890452" y="1949646"/>
            <a:ext cx="5561013" cy="465936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2163ED2-D97C-42F1-A766-74913F51C2C7}"/>
                  </a:ext>
                </a:extLst>
              </p:cNvPr>
              <p:cNvSpPr txBox="1"/>
              <p:nvPr/>
            </p:nvSpPr>
            <p:spPr>
              <a:xfrm>
                <a:off x="7039841" y="2337955"/>
                <a:ext cx="3984914" cy="21088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𝐇</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𝐃</m:t>
                          </m:r>
                        </m:e>
                      </m:d>
                      <m:r>
                        <a:rPr lang="en-US" altLang="zh-CN" sz="2400" b="1" i="0" smtClean="0">
                          <a:latin typeface="Cambria Math" panose="02040503050406030204" pitchFamily="18" charset="0"/>
                        </a:rPr>
                        <m:t>=−</m:t>
                      </m:r>
                      <m:nary>
                        <m:naryPr>
                          <m:chr m:val="∑"/>
                          <m:ctrlPr>
                            <a:rPr lang="en-US" altLang="zh-CN" sz="2400" b="1" i="1">
                              <a:latin typeface="Cambria Math" panose="02040503050406030204" pitchFamily="18" charset="0"/>
                            </a:rPr>
                          </m:ctrlPr>
                        </m:naryPr>
                        <m:sub>
                          <m:r>
                            <a:rPr lang="en-US" altLang="zh-CN" sz="2400" b="1" i="1" smtClean="0">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smtClean="0">
                              <a:latin typeface="Cambria Math" panose="02040503050406030204" pitchFamily="18" charset="0"/>
                            </a:rPr>
                            <m:t>𝑲</m:t>
                          </m:r>
                        </m:sup>
                        <m:e>
                          <m:f>
                            <m:fPr>
                              <m:ctrlPr>
                                <a:rPr lang="en-US" altLang="zh-CN" sz="2400" b="1" i="1">
                                  <a:latin typeface="Cambria Math" panose="02040503050406030204" pitchFamily="18" charset="0"/>
                                </a:rPr>
                              </m:ctrlPr>
                            </m:fPr>
                            <m:num>
                              <m:d>
                                <m:dPr>
                                  <m:begChr m:val="|"/>
                                  <m:endChr m:val="|"/>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smtClean="0">
                                          <a:latin typeface="Cambria Math" panose="02040503050406030204" pitchFamily="18" charset="0"/>
                                        </a:rPr>
                                        <m:t>𝒌</m:t>
                                      </m:r>
                                    </m:sub>
                                  </m:sSub>
                                </m:e>
                              </m:d>
                            </m:num>
                            <m:den>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d>
                            </m:den>
                          </m:f>
                          <m:func>
                            <m:funcPr>
                              <m:ctrlPr>
                                <a:rPr lang="en-US" altLang="zh-CN" sz="2400" b="1" i="1" smtClean="0">
                                  <a:latin typeface="Cambria Math" panose="02040503050406030204" pitchFamily="18" charset="0"/>
                                </a:rPr>
                              </m:ctrlPr>
                            </m:funcPr>
                            <m:fName>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𝐥𝐨𝐠</m:t>
                                  </m:r>
                                </m:e>
                                <m:sub>
                                  <m:r>
                                    <a:rPr lang="en-US" altLang="zh-CN" sz="2400" b="1" i="1" smtClean="0">
                                      <a:latin typeface="Cambria Math" panose="02040503050406030204" pitchFamily="18" charset="0"/>
                                    </a:rPr>
                                    <m:t>𝟐</m:t>
                                  </m:r>
                                </m:sub>
                              </m:sSub>
                            </m:fName>
                            <m:e>
                              <m:f>
                                <m:fPr>
                                  <m:ctrlPr>
                                    <a:rPr lang="en-US" altLang="zh-CN" sz="2400" b="1" i="1">
                                      <a:latin typeface="Cambria Math" panose="02040503050406030204" pitchFamily="18" charset="0"/>
                                    </a:rPr>
                                  </m:ctrlPr>
                                </m:fPr>
                                <m:num>
                                  <m:d>
                                    <m:dPr>
                                      <m:begChr m:val="|"/>
                                      <m:endChr m:val="|"/>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a:latin typeface="Cambria Math" panose="02040503050406030204" pitchFamily="18" charset="0"/>
                                            </a:rPr>
                                            <m:t>𝒌</m:t>
                                          </m:r>
                                        </m:sub>
                                      </m:sSub>
                                    </m:e>
                                  </m:d>
                                </m:num>
                                <m:den>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d>
                                </m:den>
                              </m:f>
                            </m:e>
                          </m:func>
                        </m:e>
                      </m:nary>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𝟔</m:t>
                          </m:r>
                        </m:num>
                        <m:den>
                          <m:r>
                            <a:rPr lang="en-US" altLang="zh-CN" sz="2400" b="1" i="1" smtClean="0">
                              <a:latin typeface="Cambria Math" panose="02040503050406030204" pitchFamily="18" charset="0"/>
                            </a:rPr>
                            <m:t>𝟏𝟓</m:t>
                          </m:r>
                        </m:den>
                      </m:f>
                      <m:r>
                        <a:rPr lang="en-US" altLang="zh-CN" sz="2400" b="1" i="1" smtClean="0">
                          <a:latin typeface="Cambria Math" panose="02040503050406030204" pitchFamily="18" charset="0"/>
                        </a:rPr>
                        <m:t>𝒍𝒐</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𝒈</m:t>
                          </m:r>
                        </m:e>
                        <m:sub>
                          <m:r>
                            <a:rPr lang="en-US" altLang="zh-CN" sz="2400" b="1" i="1" smtClean="0">
                              <a:latin typeface="Cambria Math" panose="02040503050406030204" pitchFamily="18" charset="0"/>
                            </a:rPr>
                            <m:t>𝟐</m:t>
                          </m:r>
                        </m:sub>
                      </m:sSub>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𝟔</m:t>
                          </m:r>
                        </m:num>
                        <m:den>
                          <m:r>
                            <a:rPr lang="en-US" altLang="zh-CN" sz="2400" b="1" i="1">
                              <a:latin typeface="Cambria Math" panose="02040503050406030204" pitchFamily="18" charset="0"/>
                            </a:rPr>
                            <m:t>𝟏𝟓</m:t>
                          </m:r>
                        </m:den>
                      </m:f>
                      <m:r>
                        <a:rPr lang="en-US" altLang="zh-CN" sz="2400" b="1" i="0" smtClean="0">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𝟗</m:t>
                          </m:r>
                        </m:num>
                        <m:den>
                          <m:r>
                            <a:rPr lang="en-US" altLang="zh-CN" sz="2400" b="1" i="1">
                              <a:latin typeface="Cambria Math" panose="02040503050406030204" pitchFamily="18" charset="0"/>
                            </a:rPr>
                            <m:t>𝟏𝟓</m:t>
                          </m:r>
                        </m:den>
                      </m:f>
                      <m:r>
                        <a:rPr lang="en-US" altLang="zh-CN" sz="2400" b="1" i="1">
                          <a:latin typeface="Cambria Math" panose="02040503050406030204" pitchFamily="18" charset="0"/>
                        </a:rPr>
                        <m:t>𝒍𝒐</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𝒈</m:t>
                          </m:r>
                        </m:e>
                        <m:sub>
                          <m:r>
                            <a:rPr lang="en-US" altLang="zh-CN" sz="2400" b="1" i="1">
                              <a:latin typeface="Cambria Math" panose="02040503050406030204" pitchFamily="18" charset="0"/>
                            </a:rPr>
                            <m:t>𝟐</m:t>
                          </m:r>
                        </m:sub>
                      </m:sSub>
                      <m:f>
                        <m:fPr>
                          <m:ctrlPr>
                            <a:rPr lang="en-US" altLang="zh-CN" sz="2400" b="1" i="1">
                              <a:latin typeface="Cambria Math" panose="02040503050406030204" pitchFamily="18" charset="0"/>
                            </a:rPr>
                          </m:ctrlPr>
                        </m:fPr>
                        <m:num>
                          <m:r>
                            <a:rPr lang="en-US" altLang="zh-CN" sz="2400" b="1" i="1" smtClean="0">
                              <a:latin typeface="Cambria Math" panose="02040503050406030204" pitchFamily="18" charset="0"/>
                            </a:rPr>
                            <m:t>𝟗</m:t>
                          </m:r>
                        </m:num>
                        <m:den>
                          <m:r>
                            <a:rPr lang="en-US" altLang="zh-CN" sz="2400" b="1" i="1">
                              <a:latin typeface="Cambria Math" panose="02040503050406030204" pitchFamily="18" charset="0"/>
                            </a:rPr>
                            <m:t>𝟏𝟓</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𝟗𝟕𝟏</m:t>
                      </m:r>
                    </m:oMath>
                  </m:oMathPara>
                </a14:m>
                <a:endParaRPr lang="en-US" altLang="zh-CN" sz="2400" b="1" dirty="0"/>
              </a:p>
            </p:txBody>
          </p:sp>
        </mc:Choice>
        <mc:Fallback xmlns="">
          <p:sp>
            <p:nvSpPr>
              <p:cNvPr id="9" name="文本框 8">
                <a:extLst>
                  <a:ext uri="{FF2B5EF4-FFF2-40B4-BE49-F238E27FC236}">
                    <a16:creationId xmlns:a16="http://schemas.microsoft.com/office/drawing/2014/main" id="{22163ED2-D97C-42F1-A766-74913F51C2C7}"/>
                  </a:ext>
                </a:extLst>
              </p:cNvPr>
              <p:cNvSpPr txBox="1">
                <a:spLocks noRot="1" noChangeAspect="1" noMove="1" noResize="1" noEditPoints="1" noAdjustHandles="1" noChangeArrowheads="1" noChangeShapeType="1" noTextEdit="1"/>
              </p:cNvSpPr>
              <p:nvPr/>
            </p:nvSpPr>
            <p:spPr>
              <a:xfrm>
                <a:off x="7039841" y="2337955"/>
                <a:ext cx="3984914" cy="2108847"/>
              </a:xfrm>
              <a:prstGeom prst="rect">
                <a:avLst/>
              </a:prstGeom>
              <a:blipFill>
                <a:blip r:embed="rId6"/>
                <a:stretch>
                  <a:fillRect l="-612" b="-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4888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00000"/>
                  </a:lnSpc>
                </a:pPr>
                <a:r>
                  <a:rPr lang="zh-CN" altLang="en-US" sz="2800" dirty="0"/>
                  <a:t>例：</a:t>
                </a:r>
                <a14:m>
                  <m:oMath xmlns:m="http://schemas.openxmlformats.org/officeDocument/2006/math">
                    <m:r>
                      <a:rPr lang="en-US" altLang="zh-CN" sz="2800" b="1">
                        <a:latin typeface="Cambria Math" panose="02040503050406030204" pitchFamily="18" charset="0"/>
                      </a:rPr>
                      <m:t>𝐇</m:t>
                    </m:r>
                    <m:d>
                      <m:dPr>
                        <m:ctrlPr>
                          <a:rPr lang="en-US" altLang="zh-CN" sz="2800" b="1" i="1">
                            <a:latin typeface="Cambria Math" panose="02040503050406030204" pitchFamily="18" charset="0"/>
                          </a:rPr>
                        </m:ctrlPr>
                      </m:dPr>
                      <m:e>
                        <m:r>
                          <a:rPr lang="en-US" altLang="zh-CN" sz="2800" b="1">
                            <a:latin typeface="Cambria Math" panose="02040503050406030204" pitchFamily="18" charset="0"/>
                          </a:rPr>
                          <m:t>𝐃</m:t>
                        </m:r>
                      </m:e>
                    </m:d>
                    <m:r>
                      <a:rPr lang="en-US" altLang="zh-CN" sz="2800" b="1" i="1">
                        <a:latin typeface="Cambria Math" panose="02040503050406030204" pitchFamily="18" charset="0"/>
                      </a:rPr>
                      <m:t>=</m:t>
                    </m:r>
                    <m:r>
                      <a:rPr lang="en-US" altLang="zh-CN" sz="2800" b="1" i="1">
                        <a:latin typeface="Cambria Math" panose="02040503050406030204" pitchFamily="18" charset="0"/>
                      </a:rPr>
                      <m:t>𝟎</m:t>
                    </m:r>
                    <m:r>
                      <a:rPr lang="en-US" altLang="zh-CN" sz="2800" b="1" i="1">
                        <a:latin typeface="Cambria Math" panose="02040503050406030204" pitchFamily="18" charset="0"/>
                      </a:rPr>
                      <m:t>.</m:t>
                    </m:r>
                    <m:r>
                      <a:rPr lang="en-US" altLang="zh-CN" sz="2800" b="1" i="1">
                        <a:latin typeface="Cambria Math" panose="02040503050406030204" pitchFamily="18" charset="0"/>
                      </a:rPr>
                      <m:t>𝟗𝟕𝟏</m:t>
                    </m:r>
                  </m:oMath>
                </a14:m>
                <a:endParaRPr lang="en-US" altLang="zh-CN" sz="2800" b="1" dirty="0"/>
              </a:p>
              <a:p>
                <a:pPr>
                  <a:lnSpc>
                    <a:spcPct val="100000"/>
                  </a:lnSpc>
                </a:pPr>
                <a:endParaRPr lang="zh-CN" altLang="en-US" sz="2800" dirty="0"/>
              </a:p>
            </p:txBody>
          </p:sp>
        </mc:Choice>
        <mc:Fallback xmlns="">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5"/>
                <a:stretch>
                  <a:fillRect l="-986" t="-156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5B0C256-C334-4436-AD18-2CF285AD0BF3}"/>
              </a:ext>
            </a:extLst>
          </p:cNvPr>
          <p:cNvPicPr>
            <a:picLocks noChangeAspect="1"/>
          </p:cNvPicPr>
          <p:nvPr/>
        </p:nvPicPr>
        <p:blipFill>
          <a:blip r:embed="rId6"/>
          <a:stretch>
            <a:fillRect/>
          </a:stretch>
        </p:blipFill>
        <p:spPr>
          <a:xfrm>
            <a:off x="890452" y="1949646"/>
            <a:ext cx="5561013" cy="4659368"/>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E958DAF9-5AC8-4C2D-8ED2-E5F7F65AF72E}"/>
                  </a:ext>
                </a:extLst>
              </p:cNvPr>
              <p:cNvSpPr/>
              <p:nvPr/>
            </p:nvSpPr>
            <p:spPr>
              <a:xfrm>
                <a:off x="6889173" y="1096289"/>
                <a:ext cx="3508465" cy="21445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e>
                      </m:d>
                      <m:r>
                        <a:rPr lang="en-US" altLang="zh-CN" sz="2400" b="1" i="1">
                          <a:latin typeface="Cambria Math" panose="02040503050406030204" pitchFamily="18" charset="0"/>
                        </a:rPr>
                        <m:t>=</m:t>
                      </m:r>
                      <m:nary>
                        <m:naryPr>
                          <m:chr m:val="∑"/>
                          <m:ctrlPr>
                            <a:rPr lang="en-US" altLang="zh-CN" sz="2400" b="1" i="1">
                              <a:latin typeface="Cambria Math" panose="02040503050406030204" pitchFamily="18" charset="0"/>
                            </a:rPr>
                          </m:ctrlPr>
                        </m:naryPr>
                        <m:sub>
                          <m:r>
                            <m:rPr>
                              <m:brk m:alnAt="23"/>
                            </m:rP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a:latin typeface="Cambria Math" panose="02040503050406030204" pitchFamily="18" charset="0"/>
                            </a:rPr>
                            <m:t>𝒏</m:t>
                          </m:r>
                        </m:sup>
                        <m:e>
                          <m:f>
                            <m:fPr>
                              <m:ctrlPr>
                                <a:rPr lang="en-US" altLang="zh-CN" sz="2400" b="1" i="1">
                                  <a:latin typeface="Cambria Math" panose="02040503050406030204" pitchFamily="18" charset="0"/>
                                </a:rPr>
                              </m:ctrlPr>
                            </m:fPr>
                            <m:num>
                              <m:d>
                                <m:dPr>
                                  <m:begChr m:val="|"/>
                                  <m:endChr m:val="|"/>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a:latin typeface="Cambria Math" panose="02040503050406030204" pitchFamily="18" charset="0"/>
                                        </a:rPr>
                                        <m:t>𝒊</m:t>
                                      </m:r>
                                    </m:sub>
                                  </m:sSub>
                                </m:e>
                              </m:d>
                            </m:num>
                            <m:den>
                              <m:r>
                                <a:rPr lang="en-US" altLang="zh-CN" sz="2400" b="1" i="1">
                                  <a:latin typeface="Cambria Math" panose="02040503050406030204" pitchFamily="18" charset="0"/>
                                </a:rPr>
                                <m:t>|</m:t>
                              </m:r>
                              <m:r>
                                <a:rPr lang="en-US" altLang="zh-CN" sz="2400" b="1" i="1">
                                  <a:latin typeface="Cambria Math" panose="02040503050406030204" pitchFamily="18" charset="0"/>
                                </a:rPr>
                                <m:t>𝑫</m:t>
                              </m:r>
                              <m:r>
                                <a:rPr lang="en-US" altLang="zh-CN" sz="2400" b="1" i="1">
                                  <a:latin typeface="Cambria Math" panose="02040503050406030204" pitchFamily="18" charset="0"/>
                                </a:rPr>
                                <m:t>|</m:t>
                              </m:r>
                            </m:den>
                          </m:f>
                          <m:r>
                            <a:rPr lang="en-US" altLang="zh-CN" sz="2400" b="1" i="1">
                              <a:latin typeface="Cambria Math" panose="02040503050406030204" pitchFamily="18" charset="0"/>
                            </a:rPr>
                            <m:t>𝑯</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𝑫</m:t>
                                  </m:r>
                                </m:e>
                                <m:sub>
                                  <m:r>
                                    <a:rPr lang="en-US" altLang="zh-CN" sz="2400" b="1" i="1">
                                      <a:latin typeface="Cambria Math" panose="02040503050406030204" pitchFamily="18" charset="0"/>
                                    </a:rPr>
                                    <m:t>𝒊</m:t>
                                  </m:r>
                                </m:sub>
                              </m:sSub>
                            </m:e>
                          </m:d>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f>
                            <m:fPr>
                              <m:ctrlPr>
                                <a:rPr lang="en-US" altLang="zh-CN" sz="2400" i="1">
                                  <a:latin typeface="Cambria Math" panose="02040503050406030204" pitchFamily="18" charset="0"/>
                                </a:rPr>
                              </m:ctrlPr>
                            </m:fPr>
                            <m:num>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𝑫</m:t>
                                      </m:r>
                                    </m:e>
                                    <m:sub>
                                      <m:r>
                                        <a:rPr lang="en-US" altLang="zh-CN" sz="2400" i="1">
                                          <a:latin typeface="Cambria Math" panose="02040503050406030204" pitchFamily="18" charset="0"/>
                                        </a:rPr>
                                        <m:t>𝒊</m:t>
                                      </m:r>
                                    </m:sub>
                                  </m:sSub>
                                </m:e>
                              </m:d>
                            </m:num>
                            <m:den>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𝑫</m:t>
                                  </m:r>
                                </m:e>
                              </m:d>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𝑲</m:t>
                              </m:r>
                            </m:sup>
                            <m:e>
                              <m:f>
                                <m:fPr>
                                  <m:ctrlPr>
                                    <a:rPr lang="en-US" altLang="zh-CN" sz="2400" i="1">
                                      <a:latin typeface="Cambria Math" panose="02040503050406030204" pitchFamily="18" charset="0"/>
                                    </a:rPr>
                                  </m:ctrlPr>
                                </m:fPr>
                                <m:num>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𝑫</m:t>
                                          </m:r>
                                        </m:e>
                                        <m:sub>
                                          <m:r>
                                            <a:rPr lang="en-US" altLang="zh-CN" sz="2400" i="1">
                                              <a:latin typeface="Cambria Math" panose="02040503050406030204" pitchFamily="18" charset="0"/>
                                            </a:rPr>
                                            <m:t>𝒊𝒌</m:t>
                                          </m:r>
                                        </m:sub>
                                      </m:sSub>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𝑫</m:t>
                                      </m:r>
                                    </m:e>
                                    <m:sub>
                                      <m:r>
                                        <a:rPr lang="en-US" altLang="zh-CN" sz="2400" i="1">
                                          <a:latin typeface="Cambria Math" panose="02040503050406030204" pitchFamily="18" charset="0"/>
                                        </a:rPr>
                                        <m:t>𝒊</m:t>
                                      </m:r>
                                    </m:sub>
                                  </m:sSub>
                                  <m:r>
                                    <a:rPr lang="en-US" altLang="zh-CN" sz="2400" i="1">
                                      <a:latin typeface="Cambria Math" panose="02040503050406030204" pitchFamily="18" charset="0"/>
                                    </a:rPr>
                                    <m:t>|</m:t>
                                  </m:r>
                                </m:den>
                              </m:f>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𝟐</m:t>
                                      </m:r>
                                    </m:sub>
                                  </m:sSub>
                                </m:fName>
                                <m:e>
                                  <m:f>
                                    <m:fPr>
                                      <m:ctrlPr>
                                        <a:rPr lang="en-US" altLang="zh-CN" sz="2400" i="1">
                                          <a:latin typeface="Cambria Math" panose="02040503050406030204" pitchFamily="18" charset="0"/>
                                        </a:rPr>
                                      </m:ctrlPr>
                                    </m:fPr>
                                    <m:num>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𝑫</m:t>
                                              </m:r>
                                            </m:e>
                                            <m:sub>
                                              <m:r>
                                                <a:rPr lang="en-US" altLang="zh-CN" sz="2400" i="1">
                                                  <a:latin typeface="Cambria Math" panose="02040503050406030204" pitchFamily="18" charset="0"/>
                                                </a:rPr>
                                                <m:t>𝒊𝒌</m:t>
                                              </m:r>
                                            </m:sub>
                                          </m:sSub>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𝑫</m:t>
                                          </m:r>
                                        </m:e>
                                        <m:sub>
                                          <m:r>
                                            <a:rPr lang="en-US" altLang="zh-CN" sz="2400" i="1">
                                              <a:latin typeface="Cambria Math" panose="02040503050406030204" pitchFamily="18" charset="0"/>
                                            </a:rPr>
                                            <m:t>𝒊</m:t>
                                          </m:r>
                                        </m:sub>
                                      </m:sSub>
                                      <m:r>
                                        <a:rPr lang="en-US" altLang="zh-CN" sz="2400" i="1">
                                          <a:latin typeface="Cambria Math" panose="02040503050406030204" pitchFamily="18" charset="0"/>
                                        </a:rPr>
                                        <m:t>|</m:t>
                                      </m:r>
                                    </m:den>
                                  </m:f>
                                </m:e>
                              </m:func>
                            </m:e>
                          </m:nary>
                        </m:e>
                      </m:nary>
                    </m:oMath>
                  </m:oMathPara>
                </a14:m>
                <a:endParaRPr lang="zh-CN" altLang="en-US" sz="2400" dirty="0"/>
              </a:p>
            </p:txBody>
          </p:sp>
        </mc:Choice>
        <mc:Fallback xmlns="">
          <p:sp>
            <p:nvSpPr>
              <p:cNvPr id="9" name="矩形 8">
                <a:extLst>
                  <a:ext uri="{FF2B5EF4-FFF2-40B4-BE49-F238E27FC236}">
                    <a16:creationId xmlns:a16="http://schemas.microsoft.com/office/drawing/2014/main" id="{E958DAF9-5AC8-4C2D-8ED2-E5F7F65AF72E}"/>
                  </a:ext>
                </a:extLst>
              </p:cNvPr>
              <p:cNvSpPr>
                <a:spLocks noRot="1" noChangeAspect="1" noMove="1" noResize="1" noEditPoints="1" noAdjustHandles="1" noChangeArrowheads="1" noChangeShapeType="1" noTextEdit="1"/>
              </p:cNvSpPr>
              <p:nvPr/>
            </p:nvSpPr>
            <p:spPr>
              <a:xfrm>
                <a:off x="6889173" y="1096289"/>
                <a:ext cx="3508465" cy="2144561"/>
              </a:xfrm>
              <a:prstGeom prst="rect">
                <a:avLst/>
              </a:prstGeom>
              <a:blipFill>
                <a:blip r:embed="rId7"/>
                <a:stretch>
                  <a:fillRect r="-182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02DAF84-0463-4D76-A355-E36A0AD1B866}"/>
                  </a:ext>
                </a:extLst>
              </p:cNvPr>
              <p:cNvSpPr/>
              <p:nvPr/>
            </p:nvSpPr>
            <p:spPr>
              <a:xfrm>
                <a:off x="6889173" y="3988451"/>
                <a:ext cx="4183874" cy="239693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 </m:t>
                      </m:r>
                      <m:r>
                        <a:rPr lang="en-US" altLang="zh-CN" sz="2400" b="1" i="1" smtClean="0">
                          <a:solidFill>
                            <a:schemeClr val="tx1"/>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𝟓</m:t>
                          </m:r>
                        </m:num>
                        <m:den>
                          <m:r>
                            <a:rPr lang="en-US" altLang="zh-CN" sz="2400" b="1" i="1">
                              <a:solidFill>
                                <a:srgbClr val="FF0000"/>
                              </a:solidFill>
                              <a:latin typeface="Cambria Math" panose="02040503050406030204" pitchFamily="18" charset="0"/>
                            </a:rPr>
                            <m:t>𝟏𝟓</m:t>
                          </m:r>
                        </m:den>
                      </m:f>
                      <m:d>
                        <m:dPr>
                          <m:ctrlPr>
                            <a:rPr lang="en-US" altLang="zh-CN" sz="2400" b="1" i="1">
                              <a:latin typeface="Cambria Math" panose="02040503050406030204" pitchFamily="18" charset="0"/>
                            </a:rPr>
                          </m:ctrlPr>
                        </m:dPr>
                        <m:e>
                          <m:f>
                            <m:fPr>
                              <m:ctrlPr>
                                <a:rPr lang="en-US" altLang="zh-CN" sz="2400" b="1" i="1" smtClean="0">
                                  <a:solidFill>
                                    <a:schemeClr val="tx1"/>
                                  </a:solidFill>
                                  <a:latin typeface="Cambria Math" panose="02040503050406030204" pitchFamily="18" charset="0"/>
                                </a:rPr>
                              </m:ctrlPr>
                            </m:fPr>
                            <m:num>
                              <m:r>
                                <a:rPr lang="en-US" altLang="zh-CN" sz="2400" b="1" i="1">
                                  <a:solidFill>
                                    <a:schemeClr val="tx1"/>
                                  </a:solidFill>
                                  <a:latin typeface="Cambria Math" panose="02040503050406030204" pitchFamily="18" charset="0"/>
                                </a:rPr>
                                <m:t>𝟑</m:t>
                              </m:r>
                            </m:num>
                            <m:den>
                              <m:r>
                                <a:rPr lang="en-US" altLang="zh-CN" sz="2400" b="1" i="1">
                                  <a:solidFill>
                                    <a:schemeClr val="tx1"/>
                                  </a:solidFill>
                                  <a:latin typeface="Cambria Math" panose="02040503050406030204" pitchFamily="18" charset="0"/>
                                </a:rPr>
                                <m:t>𝟓</m:t>
                              </m:r>
                            </m:den>
                          </m:f>
                          <m:func>
                            <m:funcPr>
                              <m:ctrlPr>
                                <a:rPr lang="en-US" altLang="zh-CN" sz="2400" b="1" i="1">
                                  <a:solidFill>
                                    <a:schemeClr val="tx1"/>
                                  </a:solidFill>
                                  <a:latin typeface="Cambria Math" panose="02040503050406030204" pitchFamily="18" charset="0"/>
                                </a:rPr>
                              </m:ctrlPr>
                            </m:funcPr>
                            <m:fNa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𝒍𝒐𝒈</m:t>
                                  </m:r>
                                </m:e>
                                <m:sub>
                                  <m:r>
                                    <a:rPr lang="en-US" altLang="zh-CN" sz="2400" b="1" i="1">
                                      <a:solidFill>
                                        <a:schemeClr val="tx1"/>
                                      </a:solidFill>
                                      <a:latin typeface="Cambria Math" panose="02040503050406030204" pitchFamily="18" charset="0"/>
                                    </a:rPr>
                                    <m:t>𝟐</m:t>
                                  </m:r>
                                </m:sub>
                              </m:sSub>
                            </m:fName>
                            <m:e>
                              <m:f>
                                <m:fPr>
                                  <m:ctrlPr>
                                    <a:rPr lang="en-US" altLang="zh-CN" sz="2400" b="1" i="1">
                                      <a:solidFill>
                                        <a:schemeClr val="tx1"/>
                                      </a:solidFill>
                                      <a:latin typeface="Cambria Math" panose="02040503050406030204" pitchFamily="18" charset="0"/>
                                    </a:rPr>
                                  </m:ctrlPr>
                                </m:fPr>
                                <m:num>
                                  <m:r>
                                    <a:rPr lang="en-US" altLang="zh-CN" sz="2400" b="1" i="1">
                                      <a:solidFill>
                                        <a:schemeClr val="tx1"/>
                                      </a:solidFill>
                                      <a:latin typeface="Cambria Math" panose="02040503050406030204" pitchFamily="18" charset="0"/>
                                    </a:rPr>
                                    <m:t>𝟑</m:t>
                                  </m:r>
                                </m:num>
                                <m:den>
                                  <m:r>
                                    <a:rPr lang="en-US" altLang="zh-CN" sz="2400" b="1" i="1">
                                      <a:solidFill>
                                        <a:schemeClr val="tx1"/>
                                      </a:solidFill>
                                      <a:latin typeface="Cambria Math" panose="02040503050406030204" pitchFamily="18" charset="0"/>
                                    </a:rPr>
                                    <m:t>𝟓</m:t>
                                  </m:r>
                                </m:den>
                              </m:f>
                            </m:e>
                          </m:func>
                          <m:r>
                            <a:rPr lang="en-US" altLang="zh-CN" sz="2400" b="1" i="1">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𝟐</m:t>
                              </m:r>
                            </m:num>
                            <m:den>
                              <m:r>
                                <a:rPr lang="en-US" altLang="zh-CN" sz="2400" b="1" i="1">
                                  <a:solidFill>
                                    <a:srgbClr val="FF0000"/>
                                  </a:solidFill>
                                  <a:latin typeface="Cambria Math" panose="02040503050406030204" pitchFamily="18" charset="0"/>
                                </a:rPr>
                                <m:t>𝟓</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𝟐</m:t>
                                  </m:r>
                                </m:num>
                                <m:den>
                                  <m:r>
                                    <a:rPr lang="en-US" altLang="zh-CN" sz="2400" b="1" i="1">
                                      <a:solidFill>
                                        <a:srgbClr val="FF0000"/>
                                      </a:solidFill>
                                      <a:latin typeface="Cambria Math" panose="02040503050406030204" pitchFamily="18" charset="0"/>
                                    </a:rPr>
                                    <m:t>𝟓</m:t>
                                  </m:r>
                                </m:den>
                              </m:f>
                            </m:e>
                          </m:func>
                        </m:e>
                      </m:d>
                    </m:oMath>
                  </m:oMathPara>
                </a14:m>
                <a:endParaRPr lang="en-US" altLang="zh-CN" sz="2400" b="1" i="1" dirty="0">
                  <a:latin typeface="Cambria Math" panose="02040503050406030204" pitchFamily="18" charset="0"/>
                </a:endParaRPr>
              </a:p>
              <a:p>
                <a:r>
                  <a:rPr lang="en-US" altLang="zh-CN" sz="2400" b="1" dirty="0"/>
                  <a:t>    </a:t>
                </a:r>
                <a14:m>
                  <m:oMath xmlns:m="http://schemas.openxmlformats.org/officeDocument/2006/math">
                    <m:r>
                      <a:rPr lang="en-US" altLang="zh-CN" sz="2400" b="1" i="1">
                        <a:latin typeface="Cambria Math" panose="02040503050406030204" pitchFamily="18" charset="0"/>
                      </a:rPr>
                      <m:t>−</m:t>
                    </m:r>
                    <m:f>
                      <m:fPr>
                        <m:ctrlPr>
                          <a:rPr lang="en-US" altLang="zh-CN" sz="2400" b="1" i="1" smtClean="0">
                            <a:solidFill>
                              <a:srgbClr val="0097CC"/>
                            </a:solidFill>
                            <a:latin typeface="Cambria Math" panose="02040503050406030204" pitchFamily="18" charset="0"/>
                          </a:rPr>
                        </m:ctrlPr>
                      </m:fPr>
                      <m:num>
                        <m:r>
                          <a:rPr lang="en-US" altLang="zh-CN" sz="2400" b="1" i="1">
                            <a:solidFill>
                              <a:srgbClr val="0097CC"/>
                            </a:solidFill>
                            <a:latin typeface="Cambria Math" panose="02040503050406030204" pitchFamily="18" charset="0"/>
                          </a:rPr>
                          <m:t>𝟓</m:t>
                        </m:r>
                      </m:num>
                      <m:den>
                        <m:r>
                          <a:rPr lang="en-US" altLang="zh-CN" sz="2400" b="1" i="1">
                            <a:solidFill>
                              <a:srgbClr val="0097CC"/>
                            </a:solidFill>
                            <a:latin typeface="Cambria Math" panose="02040503050406030204" pitchFamily="18" charset="0"/>
                          </a:rPr>
                          <m:t>𝟏𝟓</m:t>
                        </m:r>
                      </m:den>
                    </m:f>
                    <m:d>
                      <m:dPr>
                        <m:ctrlPr>
                          <a:rPr lang="en-US" altLang="zh-CN" sz="2400" b="1" i="1">
                            <a:latin typeface="Cambria Math" panose="02040503050406030204" pitchFamily="18" charset="0"/>
                          </a:rPr>
                        </m:ctrlPr>
                      </m:dPr>
                      <m:e>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𝟐</m:t>
                            </m:r>
                          </m:num>
                          <m:den>
                            <m:r>
                              <a:rPr lang="en-US" altLang="zh-CN" sz="2400" b="1" i="1">
                                <a:solidFill>
                                  <a:schemeClr val="tx1"/>
                                </a:solidFill>
                                <a:latin typeface="Cambria Math" panose="02040503050406030204" pitchFamily="18" charset="0"/>
                              </a:rPr>
                              <m:t>𝟓</m:t>
                            </m:r>
                          </m:den>
                        </m:f>
                        <m:func>
                          <m:funcPr>
                            <m:ctrlPr>
                              <a:rPr lang="en-US" altLang="zh-CN" sz="2400" b="1" i="1">
                                <a:solidFill>
                                  <a:schemeClr val="tx1"/>
                                </a:solidFill>
                                <a:latin typeface="Cambria Math" panose="02040503050406030204" pitchFamily="18" charset="0"/>
                              </a:rPr>
                            </m:ctrlPr>
                          </m:funcPr>
                          <m:fNa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𝒍𝒐𝒈</m:t>
                                </m:r>
                              </m:e>
                              <m:sub>
                                <m:r>
                                  <a:rPr lang="en-US" altLang="zh-CN" sz="2400" b="1" i="1">
                                    <a:solidFill>
                                      <a:schemeClr val="tx1"/>
                                    </a:solidFill>
                                    <a:latin typeface="Cambria Math" panose="02040503050406030204" pitchFamily="18" charset="0"/>
                                  </a:rPr>
                                  <m:t>𝟐</m:t>
                                </m:r>
                              </m:sub>
                            </m:sSub>
                          </m:fName>
                          <m:e>
                            <m:f>
                              <m:fPr>
                                <m:ctrlPr>
                                  <a:rPr lang="en-US" altLang="zh-CN" sz="2400" b="1" i="1">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𝟐</m:t>
                                </m:r>
                              </m:num>
                              <m:den>
                                <m:r>
                                  <a:rPr lang="en-US" altLang="zh-CN" sz="2400" b="1" i="1">
                                    <a:solidFill>
                                      <a:schemeClr val="tx1"/>
                                    </a:solidFill>
                                    <a:latin typeface="Cambria Math" panose="02040503050406030204" pitchFamily="18" charset="0"/>
                                  </a:rPr>
                                  <m:t>𝟓</m:t>
                                </m:r>
                              </m:den>
                            </m:f>
                          </m:e>
                        </m:func>
                        <m:r>
                          <a:rPr lang="en-US" altLang="zh-CN" sz="2400" b="1" i="1">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𝟑</m:t>
                            </m:r>
                          </m:num>
                          <m:den>
                            <m:r>
                              <a:rPr lang="en-US" altLang="zh-CN" sz="2400" b="1" i="1">
                                <a:solidFill>
                                  <a:srgbClr val="FF0000"/>
                                </a:solidFill>
                                <a:latin typeface="Cambria Math" panose="02040503050406030204" pitchFamily="18" charset="0"/>
                              </a:rPr>
                              <m:t>𝟓</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𝟑</m:t>
                                </m:r>
                              </m:num>
                              <m:den>
                                <m:r>
                                  <a:rPr lang="en-US" altLang="zh-CN" sz="2400" b="1" i="1">
                                    <a:solidFill>
                                      <a:srgbClr val="FF0000"/>
                                    </a:solidFill>
                                    <a:latin typeface="Cambria Math" panose="02040503050406030204" pitchFamily="18" charset="0"/>
                                  </a:rPr>
                                  <m:t>𝟓</m:t>
                                </m:r>
                              </m:den>
                            </m:f>
                          </m:e>
                        </m:func>
                      </m:e>
                    </m:d>
                  </m:oMath>
                </a14:m>
                <a:r>
                  <a:rPr lang="en-US" altLang="zh-CN" sz="2400" b="1" dirty="0"/>
                  <a:t>       </a:t>
                </a:r>
              </a:p>
              <a:p>
                <a:r>
                  <a:rPr lang="en-US" altLang="zh-CN" sz="2400" b="1" dirty="0"/>
                  <a:t>    </a:t>
                </a:r>
                <a14:m>
                  <m:oMath xmlns:m="http://schemas.openxmlformats.org/officeDocument/2006/math">
                    <m:r>
                      <a:rPr lang="en-US" altLang="zh-CN" sz="2400" b="1" i="1">
                        <a:latin typeface="Cambria Math" panose="02040503050406030204" pitchFamily="18" charset="0"/>
                      </a:rPr>
                      <m:t>−</m:t>
                    </m:r>
                    <m:f>
                      <m:fPr>
                        <m:ctrlPr>
                          <a:rPr lang="en-US" altLang="zh-CN" sz="2400" b="1" i="1" smtClean="0">
                            <a:solidFill>
                              <a:srgbClr val="00B050"/>
                            </a:solidFill>
                            <a:latin typeface="Cambria Math" panose="02040503050406030204" pitchFamily="18" charset="0"/>
                          </a:rPr>
                        </m:ctrlPr>
                      </m:fPr>
                      <m:num>
                        <m:r>
                          <a:rPr lang="en-US" altLang="zh-CN" sz="2400" b="1" i="1">
                            <a:solidFill>
                              <a:srgbClr val="00B050"/>
                            </a:solidFill>
                            <a:latin typeface="Cambria Math" panose="02040503050406030204" pitchFamily="18" charset="0"/>
                          </a:rPr>
                          <m:t>𝟓</m:t>
                        </m:r>
                      </m:num>
                      <m:den>
                        <m:r>
                          <a:rPr lang="en-US" altLang="zh-CN" sz="2400" b="1" i="1">
                            <a:solidFill>
                              <a:srgbClr val="00B050"/>
                            </a:solidFill>
                            <a:latin typeface="Cambria Math" panose="02040503050406030204" pitchFamily="18" charset="0"/>
                          </a:rPr>
                          <m:t>𝟏𝟓</m:t>
                        </m:r>
                      </m:den>
                    </m:f>
                    <m:d>
                      <m:dPr>
                        <m:ctrlPr>
                          <a:rPr lang="en-US" altLang="zh-CN" sz="2400" b="1" i="1">
                            <a:latin typeface="Cambria Math" panose="02040503050406030204" pitchFamily="18" charset="0"/>
                          </a:rPr>
                        </m:ctrlPr>
                      </m:dPr>
                      <m:e>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𝟏</m:t>
                            </m:r>
                          </m:num>
                          <m:den>
                            <m:r>
                              <a:rPr lang="en-US" altLang="zh-CN" sz="2400" b="1" i="1">
                                <a:solidFill>
                                  <a:schemeClr val="tx1"/>
                                </a:solidFill>
                                <a:latin typeface="Cambria Math" panose="02040503050406030204" pitchFamily="18" charset="0"/>
                              </a:rPr>
                              <m:t>𝟓</m:t>
                            </m:r>
                          </m:den>
                        </m:f>
                        <m:func>
                          <m:funcPr>
                            <m:ctrlPr>
                              <a:rPr lang="en-US" altLang="zh-CN" sz="2400" b="1" i="1">
                                <a:solidFill>
                                  <a:schemeClr val="tx1"/>
                                </a:solidFill>
                                <a:latin typeface="Cambria Math" panose="02040503050406030204" pitchFamily="18" charset="0"/>
                              </a:rPr>
                            </m:ctrlPr>
                          </m:funcPr>
                          <m:fNa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𝒍𝒐𝒈</m:t>
                                </m:r>
                              </m:e>
                              <m:sub>
                                <m:r>
                                  <a:rPr lang="en-US" altLang="zh-CN" sz="2400" b="1" i="1">
                                    <a:solidFill>
                                      <a:schemeClr val="tx1"/>
                                    </a:solidFill>
                                    <a:latin typeface="Cambria Math" panose="02040503050406030204" pitchFamily="18" charset="0"/>
                                  </a:rPr>
                                  <m:t>𝟐</m:t>
                                </m:r>
                              </m:sub>
                            </m:sSub>
                          </m:fName>
                          <m:e>
                            <m:f>
                              <m:fPr>
                                <m:ctrlPr>
                                  <a:rPr lang="en-US" altLang="zh-CN" sz="2400" b="1" i="1">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𝟏</m:t>
                                </m:r>
                              </m:num>
                              <m:den>
                                <m:r>
                                  <a:rPr lang="en-US" altLang="zh-CN" sz="2400" b="1" i="1">
                                    <a:solidFill>
                                      <a:schemeClr val="tx1"/>
                                    </a:solidFill>
                                    <a:latin typeface="Cambria Math" panose="02040503050406030204" pitchFamily="18" charset="0"/>
                                  </a:rPr>
                                  <m:t>𝟓</m:t>
                                </m:r>
                              </m:den>
                            </m:f>
                          </m:e>
                        </m:func>
                        <m:r>
                          <a:rPr lang="en-US" altLang="zh-CN" sz="2400" b="1" i="1">
                            <a:latin typeface="Cambria Math" panose="02040503050406030204" pitchFamily="18" charset="0"/>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𝟒</m:t>
                            </m:r>
                          </m:num>
                          <m:den>
                            <m:r>
                              <a:rPr lang="en-US" altLang="zh-CN" sz="2400" b="1" i="1">
                                <a:solidFill>
                                  <a:srgbClr val="FF0000"/>
                                </a:solidFill>
                                <a:latin typeface="Cambria Math" panose="02040503050406030204" pitchFamily="18" charset="0"/>
                              </a:rPr>
                              <m:t>𝟓</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𝟒</m:t>
                                </m:r>
                              </m:num>
                              <m:den>
                                <m:r>
                                  <a:rPr lang="en-US" altLang="zh-CN" sz="2400" b="1" i="1">
                                    <a:solidFill>
                                      <a:srgbClr val="FF0000"/>
                                    </a:solidFill>
                                    <a:latin typeface="Cambria Math" panose="02040503050406030204" pitchFamily="18" charset="0"/>
                                  </a:rPr>
                                  <m:t>𝟓</m:t>
                                </m:r>
                              </m:den>
                            </m:f>
                          </m:e>
                        </m:func>
                      </m:e>
                    </m:d>
                  </m:oMath>
                </a14:m>
                <a:endParaRPr lang="en-US" altLang="zh-CN" sz="2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𝟎</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𝟖𝟖𝟖</m:t>
                      </m:r>
                    </m:oMath>
                  </m:oMathPara>
                </a14:m>
                <a:endParaRPr lang="zh-CN" altLang="en-US" sz="2400" b="1" dirty="0"/>
              </a:p>
            </p:txBody>
          </p:sp>
        </mc:Choice>
        <mc:Fallback xmlns="">
          <p:sp>
            <p:nvSpPr>
              <p:cNvPr id="10" name="矩形 9">
                <a:extLst>
                  <a:ext uri="{FF2B5EF4-FFF2-40B4-BE49-F238E27FC236}">
                    <a16:creationId xmlns:a16="http://schemas.microsoft.com/office/drawing/2014/main" id="{602DAF84-0463-4D76-A355-E36A0AD1B866}"/>
                  </a:ext>
                </a:extLst>
              </p:cNvPr>
              <p:cNvSpPr>
                <a:spLocks noRot="1" noChangeAspect="1" noMove="1" noResize="1" noEditPoints="1" noAdjustHandles="1" noChangeArrowheads="1" noChangeShapeType="1" noTextEdit="1"/>
              </p:cNvSpPr>
              <p:nvPr/>
            </p:nvSpPr>
            <p:spPr>
              <a:xfrm>
                <a:off x="6889173" y="3988451"/>
                <a:ext cx="4183874" cy="2396938"/>
              </a:xfrm>
              <a:prstGeom prst="rect">
                <a:avLst/>
              </a:prstGeom>
              <a:blipFill>
                <a:blip r:embed="rId8"/>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B5064A73-B7D3-48DF-A6C7-CF0766314338}"/>
              </a:ext>
            </a:extLst>
          </p:cNvPr>
          <p:cNvSpPr txBox="1"/>
          <p:nvPr/>
        </p:nvSpPr>
        <p:spPr>
          <a:xfrm>
            <a:off x="7020593" y="3424096"/>
            <a:ext cx="1776845" cy="461665"/>
          </a:xfrm>
          <a:prstGeom prst="rect">
            <a:avLst/>
          </a:prstGeom>
          <a:noFill/>
        </p:spPr>
        <p:txBody>
          <a:bodyPr wrap="square" rtlCol="0">
            <a:spAutoFit/>
          </a:bodyPr>
          <a:lstStyle/>
          <a:p>
            <a:r>
              <a:rPr lang="zh-CN" altLang="en-US" sz="2400" dirty="0">
                <a:solidFill>
                  <a:srgbClr val="7030A0"/>
                </a:solidFill>
                <a:latin typeface="华文楷体" panose="02010600040101010101" pitchFamily="2" charset="-122"/>
                <a:ea typeface="华文楷体" panose="02010600040101010101" pitchFamily="2" charset="-122"/>
              </a:rPr>
              <a:t>以年龄为例：</a:t>
            </a:r>
          </a:p>
        </p:txBody>
      </p:sp>
    </p:spTree>
    <p:extLst>
      <p:ext uri="{BB962C8B-B14F-4D97-AF65-F5344CB8AC3E}">
        <p14:creationId xmlns:p14="http://schemas.microsoft.com/office/powerpoint/2010/main" val="3747449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00000"/>
                  </a:lnSpc>
                </a:pPr>
                <a:r>
                  <a:rPr lang="zh-CN" altLang="en-US" sz="2800" dirty="0"/>
                  <a:t>例：</a:t>
                </a:r>
                <a14:m>
                  <m:oMath xmlns:m="http://schemas.openxmlformats.org/officeDocument/2006/math">
                    <m:r>
                      <a:rPr lang="en-US" altLang="zh-CN" sz="2800" b="1">
                        <a:latin typeface="Cambria Math" panose="02040503050406030204" pitchFamily="18" charset="0"/>
                      </a:rPr>
                      <m:t>𝐇</m:t>
                    </m:r>
                    <m:d>
                      <m:dPr>
                        <m:ctrlPr>
                          <a:rPr lang="en-US" altLang="zh-CN" sz="2800" b="1" i="1">
                            <a:latin typeface="Cambria Math" panose="02040503050406030204" pitchFamily="18" charset="0"/>
                          </a:rPr>
                        </m:ctrlPr>
                      </m:dPr>
                      <m:e>
                        <m:r>
                          <a:rPr lang="en-US" altLang="zh-CN" sz="2800" b="1">
                            <a:latin typeface="Cambria Math" panose="02040503050406030204" pitchFamily="18" charset="0"/>
                          </a:rPr>
                          <m:t>𝐃</m:t>
                        </m:r>
                      </m:e>
                    </m:d>
                    <m:r>
                      <a:rPr lang="en-US" altLang="zh-CN" sz="2800" b="1" i="1">
                        <a:latin typeface="Cambria Math" panose="02040503050406030204" pitchFamily="18" charset="0"/>
                      </a:rPr>
                      <m:t>=</m:t>
                    </m:r>
                    <m:r>
                      <a:rPr lang="en-US" altLang="zh-CN" sz="2800" b="1" i="1">
                        <a:latin typeface="Cambria Math" panose="02040503050406030204" pitchFamily="18" charset="0"/>
                      </a:rPr>
                      <m:t>𝟎</m:t>
                    </m:r>
                    <m:r>
                      <a:rPr lang="en-US" altLang="zh-CN" sz="2800" b="1" i="1">
                        <a:latin typeface="Cambria Math" panose="02040503050406030204" pitchFamily="18" charset="0"/>
                      </a:rPr>
                      <m:t>.</m:t>
                    </m:r>
                    <m:r>
                      <a:rPr lang="en-US" altLang="zh-CN" sz="2800" b="1" i="1">
                        <a:latin typeface="Cambria Math" panose="02040503050406030204" pitchFamily="18" charset="0"/>
                      </a:rPr>
                      <m:t>𝟗𝟕𝟏</m:t>
                    </m:r>
                  </m:oMath>
                </a14:m>
                <a:r>
                  <a:rPr lang="zh-CN" altLang="en-US" sz="2800" b="1" dirty="0"/>
                  <a:t>，</a:t>
                </a:r>
                <a14:m>
                  <m:oMath xmlns:m="http://schemas.openxmlformats.org/officeDocument/2006/math">
                    <m:r>
                      <a:rPr lang="en-US" altLang="zh-CN" sz="2800" b="1" i="1">
                        <a:latin typeface="Cambria Math" panose="02040503050406030204" pitchFamily="18" charset="0"/>
                      </a:rPr>
                      <m:t>𝑯</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𝑫</m:t>
                        </m:r>
                      </m:e>
                      <m:e>
                        <m:r>
                          <a:rPr lang="en-US" altLang="zh-CN" sz="2800" b="1" i="1">
                            <a:latin typeface="Cambria Math" panose="02040503050406030204" pitchFamily="18" charset="0"/>
                          </a:rPr>
                          <m:t>𝑨</m:t>
                        </m:r>
                        <m:r>
                          <a:rPr lang="en-US" altLang="zh-CN" sz="2800" b="1" i="1">
                            <a:latin typeface="Cambria Math" panose="02040503050406030204" pitchFamily="18" charset="0"/>
                          </a:rPr>
                          <m:t>=</m:t>
                        </m:r>
                        <m:r>
                          <a:rPr lang="zh-CN" altLang="en-US" sz="2800" b="1" i="1">
                            <a:latin typeface="Cambria Math" panose="02040503050406030204" pitchFamily="18" charset="0"/>
                          </a:rPr>
                          <m:t>年龄</m:t>
                        </m:r>
                      </m:e>
                    </m:d>
                    <m:r>
                      <a:rPr lang="en-US" altLang="zh-CN" sz="2800" b="1" i="1">
                        <a:latin typeface="Cambria Math" panose="02040503050406030204" pitchFamily="18" charset="0"/>
                      </a:rPr>
                      <m:t>=</m:t>
                    </m:r>
                  </m:oMath>
                </a14:m>
                <a:r>
                  <a:rPr lang="en-US" altLang="zh-CN" sz="2800" b="1" dirty="0"/>
                  <a:t>0.888</a:t>
                </a:r>
                <a:endParaRPr lang="zh-CN" altLang="en-US" sz="2800" b="1" dirty="0"/>
              </a:p>
              <a:p>
                <a:pPr>
                  <a:lnSpc>
                    <a:spcPct val="100000"/>
                  </a:lnSpc>
                </a:pPr>
                <a:endParaRPr lang="en-US" altLang="zh-CN" sz="2800" b="1" dirty="0"/>
              </a:p>
              <a:p>
                <a:pPr>
                  <a:lnSpc>
                    <a:spcPct val="100000"/>
                  </a:lnSpc>
                </a:pPr>
                <a:endParaRPr lang="zh-CN" altLang="en-US" sz="2800" dirty="0"/>
              </a:p>
            </p:txBody>
          </p:sp>
        </mc:Choice>
        <mc:Fallback xmlns="">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5"/>
                <a:stretch>
                  <a:fillRect l="-986" t="-156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507B483-9853-4577-91FF-39A0F01578B0}"/>
              </a:ext>
            </a:extLst>
          </p:cNvPr>
          <p:cNvPicPr>
            <a:picLocks noChangeAspect="1"/>
          </p:cNvPicPr>
          <p:nvPr/>
        </p:nvPicPr>
        <p:blipFill>
          <a:blip r:embed="rId6"/>
          <a:stretch>
            <a:fillRect/>
          </a:stretch>
        </p:blipFill>
        <p:spPr>
          <a:xfrm>
            <a:off x="890452" y="1949646"/>
            <a:ext cx="5561013" cy="4659368"/>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D7DBFB8-B3D4-4299-BFFD-384634661C98}"/>
                  </a:ext>
                </a:extLst>
              </p:cNvPr>
              <p:cNvSpPr/>
              <p:nvPr/>
            </p:nvSpPr>
            <p:spPr>
              <a:xfrm>
                <a:off x="6757753" y="3380291"/>
                <a:ext cx="4510322" cy="184422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 </m:t>
                      </m:r>
                      <m:r>
                        <a:rPr lang="en-US" altLang="zh-CN" sz="2400" b="1" i="1" smtClean="0">
                          <a:solidFill>
                            <a:schemeClr val="tx1"/>
                          </a:solidFill>
                          <a:latin typeface="Cambria Math" panose="02040503050406030204" pitchFamily="18" charset="0"/>
                        </a:rPr>
                        <m:t>−</m:t>
                      </m:r>
                      <m:f>
                        <m:fPr>
                          <m:ctrlPr>
                            <a:rPr lang="en-US" altLang="zh-CN" sz="2400" b="1" i="1">
                              <a:solidFill>
                                <a:srgbClr val="FF0000"/>
                              </a:solidFill>
                              <a:latin typeface="Cambria Math" panose="02040503050406030204" pitchFamily="18" charset="0"/>
                            </a:rPr>
                          </m:ctrlPr>
                        </m:fPr>
                        <m:num>
                          <m:r>
                            <a:rPr lang="en-US" altLang="zh-CN" sz="2400" b="1" i="1">
                              <a:solidFill>
                                <a:srgbClr val="FF0000"/>
                              </a:solidFill>
                              <a:latin typeface="Cambria Math" panose="02040503050406030204" pitchFamily="18" charset="0"/>
                            </a:rPr>
                            <m:t>𝟓</m:t>
                          </m:r>
                        </m:num>
                        <m:den>
                          <m:r>
                            <a:rPr lang="en-US" altLang="zh-CN" sz="2400" b="1" i="1">
                              <a:solidFill>
                                <a:srgbClr val="FF0000"/>
                              </a:solidFill>
                              <a:latin typeface="Cambria Math" panose="02040503050406030204" pitchFamily="18" charset="0"/>
                            </a:rPr>
                            <m:t>𝟏𝟓</m:t>
                          </m:r>
                        </m:den>
                      </m:f>
                      <m:d>
                        <m:dPr>
                          <m:ctrlPr>
                            <a:rPr lang="en-US" altLang="zh-CN" sz="2400" b="1" i="1">
                              <a:latin typeface="Cambria Math" panose="02040503050406030204" pitchFamily="18" charset="0"/>
                            </a:rPr>
                          </m:ctrlPr>
                        </m:dPr>
                        <m:e>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𝟓</m:t>
                              </m:r>
                            </m:num>
                            <m:den>
                              <m:r>
                                <a:rPr lang="en-US" altLang="zh-CN" sz="2400" b="1" i="1">
                                  <a:solidFill>
                                    <a:srgbClr val="FF0000"/>
                                  </a:solidFill>
                                  <a:latin typeface="Cambria Math" panose="02040503050406030204" pitchFamily="18" charset="0"/>
                                </a:rPr>
                                <m:t>𝟓</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𝟓</m:t>
                                  </m:r>
                                </m:num>
                                <m:den>
                                  <m:r>
                                    <a:rPr lang="en-US" altLang="zh-CN" sz="2400" b="1" i="1">
                                      <a:solidFill>
                                        <a:srgbClr val="FF0000"/>
                                      </a:solidFill>
                                      <a:latin typeface="Cambria Math" panose="02040503050406030204" pitchFamily="18" charset="0"/>
                                    </a:rPr>
                                    <m:t>𝟓</m:t>
                                  </m:r>
                                </m:den>
                              </m:f>
                            </m:e>
                          </m:func>
                        </m:e>
                      </m:d>
                    </m:oMath>
                  </m:oMathPara>
                </a14:m>
                <a:endParaRPr lang="en-US" altLang="zh-CN" sz="2400" b="1" i="1" dirty="0">
                  <a:latin typeface="Cambria Math" panose="02040503050406030204" pitchFamily="18" charset="0"/>
                </a:endParaRPr>
              </a:p>
              <a:p>
                <a:r>
                  <a:rPr lang="en-US" altLang="zh-CN" sz="2400" b="1" dirty="0"/>
                  <a:t>    </a:t>
                </a:r>
                <a14:m>
                  <m:oMath xmlns:m="http://schemas.openxmlformats.org/officeDocument/2006/math">
                    <m:r>
                      <a:rPr lang="en-US" altLang="zh-CN" sz="2400" b="1" i="1">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𝟏𝟎</m:t>
                        </m:r>
                      </m:num>
                      <m:den>
                        <m:r>
                          <a:rPr lang="en-US" altLang="zh-CN" sz="2400" b="1" i="1">
                            <a:solidFill>
                              <a:schemeClr val="tx1"/>
                            </a:solidFill>
                            <a:latin typeface="Cambria Math" panose="02040503050406030204" pitchFamily="18" charset="0"/>
                          </a:rPr>
                          <m:t>𝟏𝟓</m:t>
                        </m:r>
                      </m:den>
                    </m:f>
                    <m:d>
                      <m:dPr>
                        <m:ctrlPr>
                          <a:rPr lang="en-US" altLang="zh-CN" sz="2400" b="1" i="1">
                            <a:solidFill>
                              <a:schemeClr val="tx1"/>
                            </a:solidFill>
                            <a:latin typeface="Cambria Math" panose="02040503050406030204" pitchFamily="18" charset="0"/>
                          </a:rPr>
                        </m:ctrlPr>
                      </m:dPr>
                      <m:e>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𝟒</m:t>
                            </m:r>
                          </m:num>
                          <m:den>
                            <m:r>
                              <a:rPr lang="en-US" altLang="zh-CN" sz="2400" b="1" i="1" smtClean="0">
                                <a:solidFill>
                                  <a:srgbClr val="FF0000"/>
                                </a:solidFill>
                                <a:latin typeface="Cambria Math" panose="02040503050406030204" pitchFamily="18" charset="0"/>
                              </a:rPr>
                              <m:t>𝟏𝟎</m:t>
                            </m:r>
                          </m:den>
                        </m:f>
                        <m:func>
                          <m:funcPr>
                            <m:ctrlPr>
                              <a:rPr lang="en-US" altLang="zh-CN" sz="2400" b="1" i="1">
                                <a:solidFill>
                                  <a:srgbClr val="FF0000"/>
                                </a:solidFill>
                                <a:latin typeface="Cambria Math" panose="02040503050406030204" pitchFamily="18" charset="0"/>
                              </a:rPr>
                            </m:ctrlPr>
                          </m:funcPr>
                          <m:fName>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𝒍𝒐𝒈</m:t>
                                </m:r>
                              </m:e>
                              <m:sub>
                                <m:r>
                                  <a:rPr lang="en-US" altLang="zh-CN" sz="2400" b="1" i="1">
                                    <a:solidFill>
                                      <a:srgbClr val="FF0000"/>
                                    </a:solidFill>
                                    <a:latin typeface="Cambria Math" panose="02040503050406030204" pitchFamily="18" charset="0"/>
                                  </a:rPr>
                                  <m:t>𝟐</m:t>
                                </m:r>
                              </m:sub>
                            </m:sSub>
                          </m:fName>
                          <m:e>
                            <m:f>
                              <m:fPr>
                                <m:ctrlPr>
                                  <a:rPr lang="en-US" altLang="zh-CN" sz="2400" b="1" i="1">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𝟒</m:t>
                                </m:r>
                              </m:num>
                              <m:den>
                                <m:r>
                                  <a:rPr lang="en-US" altLang="zh-CN" sz="2400" b="1" i="1" smtClean="0">
                                    <a:solidFill>
                                      <a:srgbClr val="FF0000"/>
                                    </a:solidFill>
                                    <a:latin typeface="Cambria Math" panose="02040503050406030204" pitchFamily="18" charset="0"/>
                                  </a:rPr>
                                  <m:t>𝟏𝟎</m:t>
                                </m:r>
                              </m:den>
                            </m:f>
                          </m:e>
                        </m:func>
                        <m:r>
                          <a:rPr lang="en-US" altLang="zh-CN" sz="2400" b="1" i="1">
                            <a:solidFill>
                              <a:schemeClr val="tx1"/>
                            </a:solidFill>
                            <a:latin typeface="Cambria Math" panose="02040503050406030204" pitchFamily="18" charset="0"/>
                          </a:rPr>
                          <m:t>+</m:t>
                        </m:r>
                        <m:f>
                          <m:fPr>
                            <m:ctrlPr>
                              <a:rPr lang="en-US" altLang="zh-CN" sz="2400" b="1" i="1" smtClean="0">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𝟔</m:t>
                            </m:r>
                          </m:num>
                          <m:den>
                            <m:r>
                              <a:rPr lang="en-US" altLang="zh-CN" sz="2400" b="1" i="1" smtClean="0">
                                <a:solidFill>
                                  <a:schemeClr val="tx1"/>
                                </a:solidFill>
                                <a:latin typeface="Cambria Math" panose="02040503050406030204" pitchFamily="18" charset="0"/>
                              </a:rPr>
                              <m:t>𝟏𝟎</m:t>
                            </m:r>
                          </m:den>
                        </m:f>
                        <m:func>
                          <m:funcPr>
                            <m:ctrlPr>
                              <a:rPr lang="en-US" altLang="zh-CN" sz="2400" b="1" i="1">
                                <a:solidFill>
                                  <a:schemeClr val="tx1"/>
                                </a:solidFill>
                                <a:latin typeface="Cambria Math" panose="02040503050406030204" pitchFamily="18" charset="0"/>
                              </a:rPr>
                            </m:ctrlPr>
                          </m:funcPr>
                          <m:fName>
                            <m:sSub>
                              <m:sSubPr>
                                <m:ctrlPr>
                                  <a:rPr lang="en-US" altLang="zh-CN" sz="2400" b="1"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𝒍𝒐𝒈</m:t>
                                </m:r>
                              </m:e>
                              <m:sub>
                                <m:r>
                                  <a:rPr lang="en-US" altLang="zh-CN" sz="2400" b="1" i="1">
                                    <a:solidFill>
                                      <a:schemeClr val="tx1"/>
                                    </a:solidFill>
                                    <a:latin typeface="Cambria Math" panose="02040503050406030204" pitchFamily="18" charset="0"/>
                                  </a:rPr>
                                  <m:t>𝟐</m:t>
                                </m:r>
                              </m:sub>
                            </m:sSub>
                          </m:fName>
                          <m:e>
                            <m:f>
                              <m:fPr>
                                <m:ctrlPr>
                                  <a:rPr lang="en-US" altLang="zh-CN" sz="2400" b="1" i="1">
                                    <a:solidFill>
                                      <a:schemeClr val="tx1"/>
                                    </a:solidFill>
                                    <a:latin typeface="Cambria Math" panose="02040503050406030204" pitchFamily="18" charset="0"/>
                                  </a:rPr>
                                </m:ctrlPr>
                              </m:fPr>
                              <m:num>
                                <m:r>
                                  <a:rPr lang="en-US" altLang="zh-CN" sz="2400" b="1" i="1" smtClean="0">
                                    <a:solidFill>
                                      <a:schemeClr val="tx1"/>
                                    </a:solidFill>
                                    <a:latin typeface="Cambria Math" panose="02040503050406030204" pitchFamily="18" charset="0"/>
                                  </a:rPr>
                                  <m:t>𝟔</m:t>
                                </m:r>
                              </m:num>
                              <m:den>
                                <m:r>
                                  <a:rPr lang="en-US" altLang="zh-CN" sz="2400" b="1" i="1" smtClean="0">
                                    <a:solidFill>
                                      <a:schemeClr val="tx1"/>
                                    </a:solidFill>
                                    <a:latin typeface="Cambria Math" panose="02040503050406030204" pitchFamily="18" charset="0"/>
                                  </a:rPr>
                                  <m:t>𝟏𝟎</m:t>
                                </m:r>
                              </m:den>
                            </m:f>
                          </m:e>
                        </m:func>
                      </m:e>
                    </m:d>
                  </m:oMath>
                </a14:m>
                <a:r>
                  <a:rPr lang="en-US" altLang="zh-CN" sz="2400" b="1" dirty="0"/>
                  <a:t>       </a:t>
                </a:r>
                <a:endParaRPr lang="en-US" altLang="zh-CN" sz="2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𝟎</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𝟔𝟒𝟕</m:t>
                      </m:r>
                    </m:oMath>
                  </m:oMathPara>
                </a14:m>
                <a:endParaRPr lang="zh-CN" altLang="en-US" sz="2400" b="1" dirty="0"/>
              </a:p>
            </p:txBody>
          </p:sp>
        </mc:Choice>
        <mc:Fallback xmlns="">
          <p:sp>
            <p:nvSpPr>
              <p:cNvPr id="10" name="矩形 9">
                <a:extLst>
                  <a:ext uri="{FF2B5EF4-FFF2-40B4-BE49-F238E27FC236}">
                    <a16:creationId xmlns:a16="http://schemas.microsoft.com/office/drawing/2014/main" id="{6D7DBFB8-B3D4-4299-BFFD-384634661C98}"/>
                  </a:ext>
                </a:extLst>
              </p:cNvPr>
              <p:cNvSpPr>
                <a:spLocks noRot="1" noChangeAspect="1" noMove="1" noResize="1" noEditPoints="1" noAdjustHandles="1" noChangeArrowheads="1" noChangeShapeType="1" noTextEdit="1"/>
              </p:cNvSpPr>
              <p:nvPr/>
            </p:nvSpPr>
            <p:spPr>
              <a:xfrm>
                <a:off x="6757753" y="3380291"/>
                <a:ext cx="4510322" cy="1844223"/>
              </a:xfrm>
              <a:prstGeom prst="rect">
                <a:avLst/>
              </a:prstGeom>
              <a:blipFill>
                <a:blip r:embed="rId7"/>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129068C-2C87-4CC3-A8D8-DF858147C665}"/>
              </a:ext>
            </a:extLst>
          </p:cNvPr>
          <p:cNvSpPr txBox="1"/>
          <p:nvPr/>
        </p:nvSpPr>
        <p:spPr>
          <a:xfrm>
            <a:off x="6889173" y="2815936"/>
            <a:ext cx="2462645" cy="461665"/>
          </a:xfrm>
          <a:prstGeom prst="rect">
            <a:avLst/>
          </a:prstGeom>
          <a:noFill/>
        </p:spPr>
        <p:txBody>
          <a:bodyPr wrap="square" rtlCol="0">
            <a:spAutoFit/>
          </a:bodyPr>
          <a:lstStyle/>
          <a:p>
            <a:r>
              <a:rPr lang="zh-CN" altLang="en-US" sz="2400" dirty="0">
                <a:solidFill>
                  <a:srgbClr val="7030A0"/>
                </a:solidFill>
                <a:latin typeface="华文楷体" panose="02010600040101010101" pitchFamily="2" charset="-122"/>
                <a:ea typeface="华文楷体" panose="02010600040101010101" pitchFamily="2" charset="-122"/>
              </a:rPr>
              <a:t>以有工作为特征：</a:t>
            </a:r>
          </a:p>
        </p:txBody>
      </p:sp>
      <p:sp>
        <p:nvSpPr>
          <p:cNvPr id="12" name="矩形 11">
            <a:extLst>
              <a:ext uri="{FF2B5EF4-FFF2-40B4-BE49-F238E27FC236}">
                <a16:creationId xmlns:a16="http://schemas.microsoft.com/office/drawing/2014/main" id="{92BDC0AF-ACB6-4D41-8018-1B8D51835081}"/>
              </a:ext>
            </a:extLst>
          </p:cNvPr>
          <p:cNvSpPr/>
          <p:nvPr/>
        </p:nvSpPr>
        <p:spPr>
          <a:xfrm>
            <a:off x="890452" y="3013364"/>
            <a:ext cx="5561013" cy="5507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ACAF78A-5CE4-4416-A0B1-32010316DEBD}"/>
              </a:ext>
            </a:extLst>
          </p:cNvPr>
          <p:cNvSpPr/>
          <p:nvPr/>
        </p:nvSpPr>
        <p:spPr>
          <a:xfrm>
            <a:off x="890451" y="4384964"/>
            <a:ext cx="5561013" cy="2930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19F001D-F483-4131-B94E-43705C0FF886}"/>
              </a:ext>
            </a:extLst>
          </p:cNvPr>
          <p:cNvSpPr/>
          <p:nvPr/>
        </p:nvSpPr>
        <p:spPr>
          <a:xfrm>
            <a:off x="890451" y="5764249"/>
            <a:ext cx="5561013" cy="5507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806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00000"/>
              </a:lnSpc>
            </a:pPr>
            <a:r>
              <a:rPr lang="zh-CN" altLang="en-US" sz="2800" dirty="0"/>
              <a:t>例：</a:t>
            </a:r>
          </a:p>
        </p:txBody>
      </p:sp>
      <p:pic>
        <p:nvPicPr>
          <p:cNvPr id="8" name="图片 7">
            <a:extLst>
              <a:ext uri="{FF2B5EF4-FFF2-40B4-BE49-F238E27FC236}">
                <a16:creationId xmlns:a16="http://schemas.microsoft.com/office/drawing/2014/main" id="{9BDC6A16-8878-4420-AE2A-4FD9E47201FC}"/>
              </a:ext>
            </a:extLst>
          </p:cNvPr>
          <p:cNvPicPr>
            <a:picLocks noChangeAspect="1"/>
          </p:cNvPicPr>
          <p:nvPr/>
        </p:nvPicPr>
        <p:blipFill>
          <a:blip r:embed="rId5"/>
          <a:stretch>
            <a:fillRect/>
          </a:stretch>
        </p:blipFill>
        <p:spPr>
          <a:xfrm>
            <a:off x="890452" y="1949646"/>
            <a:ext cx="5561013" cy="465936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6FCFC2C-7B41-433B-B712-F5B8E23E7CB7}"/>
                  </a:ext>
                </a:extLst>
              </p:cNvPr>
              <p:cNvSpPr txBox="1"/>
              <p:nvPr/>
            </p:nvSpPr>
            <p:spPr>
              <a:xfrm>
                <a:off x="1651255" y="1371531"/>
                <a:ext cx="266007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𝐇</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𝐃</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𝟗𝟕𝟏</m:t>
                      </m:r>
                    </m:oMath>
                  </m:oMathPara>
                </a14:m>
                <a:endParaRPr lang="en-US" altLang="zh-CN" sz="2400" b="1" dirty="0"/>
              </a:p>
            </p:txBody>
          </p:sp>
        </mc:Choice>
        <mc:Fallback xmlns="">
          <p:sp>
            <p:nvSpPr>
              <p:cNvPr id="9" name="文本框 8">
                <a:extLst>
                  <a:ext uri="{FF2B5EF4-FFF2-40B4-BE49-F238E27FC236}">
                    <a16:creationId xmlns:a16="http://schemas.microsoft.com/office/drawing/2014/main" id="{96FCFC2C-7B41-433B-B712-F5B8E23E7CB7}"/>
                  </a:ext>
                </a:extLst>
              </p:cNvPr>
              <p:cNvSpPr txBox="1">
                <a:spLocks noRot="1" noChangeAspect="1" noMove="1" noResize="1" noEditPoints="1" noAdjustHandles="1" noChangeArrowheads="1" noChangeShapeType="1" noTextEdit="1"/>
              </p:cNvSpPr>
              <p:nvPr/>
            </p:nvSpPr>
            <p:spPr>
              <a:xfrm>
                <a:off x="1651255" y="1371531"/>
                <a:ext cx="2660073" cy="369332"/>
              </a:xfrm>
              <a:prstGeom prst="rect">
                <a:avLst/>
              </a:prstGeom>
              <a:blipFill>
                <a:blip r:embed="rId6"/>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D41C848-6BC2-4C08-B3C9-2A9EA14B87E5}"/>
                  </a:ext>
                </a:extLst>
              </p:cNvPr>
              <p:cNvSpPr/>
              <p:nvPr/>
            </p:nvSpPr>
            <p:spPr>
              <a:xfrm>
                <a:off x="4219908" y="1328420"/>
                <a:ext cx="3508465" cy="461665"/>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r>
                          <a:rPr lang="en-US" altLang="zh-CN" sz="2400" b="1" i="1" smtClean="0">
                            <a:latin typeface="Cambria Math" panose="02040503050406030204" pitchFamily="18" charset="0"/>
                          </a:rPr>
                          <m:t>=</m:t>
                        </m:r>
                        <m:r>
                          <a:rPr lang="zh-CN" altLang="en-US" sz="2400" b="1" i="1">
                            <a:latin typeface="Cambria Math" panose="02040503050406030204" pitchFamily="18" charset="0"/>
                          </a:rPr>
                          <m:t>年龄</m:t>
                        </m:r>
                      </m:e>
                    </m:d>
                    <m:r>
                      <a:rPr lang="en-US" altLang="zh-CN" sz="2400" b="1" i="1" smtClean="0">
                        <a:latin typeface="Cambria Math" panose="02040503050406030204" pitchFamily="18" charset="0"/>
                      </a:rPr>
                      <m:t>=</m:t>
                    </m:r>
                  </m:oMath>
                </a14:m>
                <a:r>
                  <a:rPr lang="en-US" altLang="zh-CN" sz="2400" b="1" dirty="0"/>
                  <a:t>0.888</a:t>
                </a:r>
                <a:endParaRPr lang="zh-CN" altLang="en-US" sz="2400" b="1" dirty="0"/>
              </a:p>
            </p:txBody>
          </p:sp>
        </mc:Choice>
        <mc:Fallback xmlns="">
          <p:sp>
            <p:nvSpPr>
              <p:cNvPr id="10" name="矩形 9">
                <a:extLst>
                  <a:ext uri="{FF2B5EF4-FFF2-40B4-BE49-F238E27FC236}">
                    <a16:creationId xmlns:a16="http://schemas.microsoft.com/office/drawing/2014/main" id="{7D41C848-6BC2-4C08-B3C9-2A9EA14B87E5}"/>
                  </a:ext>
                </a:extLst>
              </p:cNvPr>
              <p:cNvSpPr>
                <a:spLocks noRot="1" noChangeAspect="1" noMove="1" noResize="1" noEditPoints="1" noAdjustHandles="1" noChangeArrowheads="1" noChangeShapeType="1" noTextEdit="1"/>
              </p:cNvSpPr>
              <p:nvPr/>
            </p:nvSpPr>
            <p:spPr>
              <a:xfrm>
                <a:off x="4219908" y="1328420"/>
                <a:ext cx="3508465" cy="461665"/>
              </a:xfrm>
              <a:prstGeom prst="rect">
                <a:avLst/>
              </a:prstGeom>
              <a:blipFill>
                <a:blip r:embed="rId7"/>
                <a:stretch>
                  <a:fillRect l="-347"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2AE1E50-5AEB-45E5-B58A-0FA28121BE8A}"/>
                  </a:ext>
                </a:extLst>
              </p:cNvPr>
              <p:cNvSpPr/>
              <p:nvPr/>
            </p:nvSpPr>
            <p:spPr>
              <a:xfrm>
                <a:off x="7650207" y="1352257"/>
                <a:ext cx="3703592" cy="463525"/>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r>
                          <a:rPr lang="en-US" altLang="zh-CN" sz="2400" b="1" i="1" smtClean="0">
                            <a:latin typeface="Cambria Math" panose="02040503050406030204" pitchFamily="18" charset="0"/>
                          </a:rPr>
                          <m:t>=</m:t>
                        </m:r>
                        <m:r>
                          <a:rPr lang="zh-CN" altLang="en-US" sz="2400" b="1" i="1">
                            <a:latin typeface="Cambria Math" panose="02040503050406030204" pitchFamily="18" charset="0"/>
                          </a:rPr>
                          <m:t>有工作</m:t>
                        </m:r>
                      </m:e>
                    </m:d>
                    <m:r>
                      <a:rPr lang="en-US" altLang="zh-CN" sz="2400" b="1" i="1" smtClean="0">
                        <a:latin typeface="Cambria Math" panose="02040503050406030204" pitchFamily="18" charset="0"/>
                      </a:rPr>
                      <m:t>=</m:t>
                    </m:r>
                  </m:oMath>
                </a14:m>
                <a:r>
                  <a:rPr lang="en-US" altLang="zh-CN" sz="2400" b="1" dirty="0"/>
                  <a:t>0.647</a:t>
                </a:r>
                <a:endParaRPr lang="zh-CN" altLang="en-US" sz="2400" b="1" dirty="0"/>
              </a:p>
            </p:txBody>
          </p:sp>
        </mc:Choice>
        <mc:Fallback xmlns="">
          <p:sp>
            <p:nvSpPr>
              <p:cNvPr id="11" name="矩形 10">
                <a:extLst>
                  <a:ext uri="{FF2B5EF4-FFF2-40B4-BE49-F238E27FC236}">
                    <a16:creationId xmlns:a16="http://schemas.microsoft.com/office/drawing/2014/main" id="{52AE1E50-5AEB-45E5-B58A-0FA28121BE8A}"/>
                  </a:ext>
                </a:extLst>
              </p:cNvPr>
              <p:cNvSpPr>
                <a:spLocks noRot="1" noChangeAspect="1" noMove="1" noResize="1" noEditPoints="1" noAdjustHandles="1" noChangeArrowheads="1" noChangeShapeType="1" noTextEdit="1"/>
              </p:cNvSpPr>
              <p:nvPr/>
            </p:nvSpPr>
            <p:spPr>
              <a:xfrm>
                <a:off x="7650207" y="1352257"/>
                <a:ext cx="3703592" cy="463525"/>
              </a:xfrm>
              <a:prstGeom prst="rect">
                <a:avLst/>
              </a:prstGeom>
              <a:blipFill>
                <a:blip r:embed="rId8"/>
                <a:stretch>
                  <a:fillRect l="-494"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E8F19A8-FFEB-4944-A3A4-FC78EC72493B}"/>
                  </a:ext>
                </a:extLst>
              </p:cNvPr>
              <p:cNvSpPr/>
              <p:nvPr/>
            </p:nvSpPr>
            <p:spPr>
              <a:xfrm>
                <a:off x="6664235" y="2592779"/>
                <a:ext cx="3703592" cy="463525"/>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r>
                          <a:rPr lang="en-US" altLang="zh-CN" sz="2400" b="1" i="1" smtClean="0">
                            <a:latin typeface="Cambria Math" panose="02040503050406030204" pitchFamily="18" charset="0"/>
                          </a:rPr>
                          <m:t>=</m:t>
                        </m:r>
                        <m:r>
                          <a:rPr lang="zh-CN" altLang="en-US" sz="2400" b="1" i="1">
                            <a:latin typeface="Cambria Math" panose="02040503050406030204" pitchFamily="18" charset="0"/>
                          </a:rPr>
                          <m:t>有</m:t>
                        </m:r>
                        <m:r>
                          <a:rPr lang="zh-CN" altLang="en-US" sz="2400" b="1" i="1" smtClean="0">
                            <a:latin typeface="Cambria Math" panose="02040503050406030204" pitchFamily="18" charset="0"/>
                          </a:rPr>
                          <m:t>房子</m:t>
                        </m:r>
                      </m:e>
                    </m:d>
                    <m:r>
                      <a:rPr lang="en-US" altLang="zh-CN" sz="2400" b="1" i="1" smtClean="0">
                        <a:latin typeface="Cambria Math" panose="02040503050406030204" pitchFamily="18" charset="0"/>
                      </a:rPr>
                      <m:t>=</m:t>
                    </m:r>
                  </m:oMath>
                </a14:m>
                <a:r>
                  <a:rPr lang="en-US" altLang="zh-CN" sz="2400" b="1" dirty="0"/>
                  <a:t>0.551</a:t>
                </a:r>
                <a:endParaRPr lang="zh-CN" altLang="en-US" sz="2400" b="1" dirty="0"/>
              </a:p>
            </p:txBody>
          </p:sp>
        </mc:Choice>
        <mc:Fallback xmlns="">
          <p:sp>
            <p:nvSpPr>
              <p:cNvPr id="12" name="矩形 11">
                <a:extLst>
                  <a:ext uri="{FF2B5EF4-FFF2-40B4-BE49-F238E27FC236}">
                    <a16:creationId xmlns:a16="http://schemas.microsoft.com/office/drawing/2014/main" id="{3E8F19A8-FFEB-4944-A3A4-FC78EC72493B}"/>
                  </a:ext>
                </a:extLst>
              </p:cNvPr>
              <p:cNvSpPr>
                <a:spLocks noRot="1" noChangeAspect="1" noMove="1" noResize="1" noEditPoints="1" noAdjustHandles="1" noChangeArrowheads="1" noChangeShapeType="1" noTextEdit="1"/>
              </p:cNvSpPr>
              <p:nvPr/>
            </p:nvSpPr>
            <p:spPr>
              <a:xfrm>
                <a:off x="6664235" y="2592779"/>
                <a:ext cx="3703592" cy="463525"/>
              </a:xfrm>
              <a:prstGeom prst="rect">
                <a:avLst/>
              </a:prstGeom>
              <a:blipFill>
                <a:blip r:embed="rId9"/>
                <a:stretch>
                  <a:fillRect l="-329"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C0B3A4C-384D-47C5-A781-39FED35F0262}"/>
                  </a:ext>
                </a:extLst>
              </p:cNvPr>
              <p:cNvSpPr/>
              <p:nvPr/>
            </p:nvSpPr>
            <p:spPr>
              <a:xfrm>
                <a:off x="6664235" y="3429000"/>
                <a:ext cx="4246220" cy="462884"/>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e>
                      <m:e>
                        <m:r>
                          <a:rPr lang="en-US" altLang="zh-CN" sz="2400" b="1" i="1">
                            <a:latin typeface="Cambria Math" panose="02040503050406030204" pitchFamily="18" charset="0"/>
                          </a:rPr>
                          <m:t>𝑨</m:t>
                        </m:r>
                        <m:r>
                          <a:rPr lang="en-US" altLang="zh-CN" sz="2400" b="1" i="1" smtClean="0">
                            <a:latin typeface="Cambria Math" panose="02040503050406030204" pitchFamily="18" charset="0"/>
                          </a:rPr>
                          <m:t>=</m:t>
                        </m:r>
                        <m:r>
                          <a:rPr lang="zh-CN" altLang="en-US" sz="2400" b="1" i="1">
                            <a:latin typeface="Cambria Math" panose="02040503050406030204" pitchFamily="18" charset="0"/>
                          </a:rPr>
                          <m:t>信贷情况</m:t>
                        </m:r>
                      </m:e>
                    </m:d>
                    <m:r>
                      <a:rPr lang="en-US" altLang="zh-CN" sz="2400" b="1" i="1" smtClean="0">
                        <a:latin typeface="Cambria Math" panose="02040503050406030204" pitchFamily="18" charset="0"/>
                      </a:rPr>
                      <m:t>=</m:t>
                    </m:r>
                  </m:oMath>
                </a14:m>
                <a:r>
                  <a:rPr lang="en-US" altLang="zh-CN" sz="2400" b="1" dirty="0"/>
                  <a:t>0.608</a:t>
                </a:r>
                <a:endParaRPr lang="zh-CN" altLang="en-US" sz="2400" b="1" dirty="0"/>
              </a:p>
            </p:txBody>
          </p:sp>
        </mc:Choice>
        <mc:Fallback xmlns="">
          <p:sp>
            <p:nvSpPr>
              <p:cNvPr id="13" name="矩形 12">
                <a:extLst>
                  <a:ext uri="{FF2B5EF4-FFF2-40B4-BE49-F238E27FC236}">
                    <a16:creationId xmlns:a16="http://schemas.microsoft.com/office/drawing/2014/main" id="{BC0B3A4C-384D-47C5-A781-39FED35F0262}"/>
                  </a:ext>
                </a:extLst>
              </p:cNvPr>
              <p:cNvSpPr>
                <a:spLocks noRot="1" noChangeAspect="1" noMove="1" noResize="1" noEditPoints="1" noAdjustHandles="1" noChangeArrowheads="1" noChangeShapeType="1" noTextEdit="1"/>
              </p:cNvSpPr>
              <p:nvPr/>
            </p:nvSpPr>
            <p:spPr>
              <a:xfrm>
                <a:off x="6664235" y="3429000"/>
                <a:ext cx="4246220" cy="462884"/>
              </a:xfrm>
              <a:prstGeom prst="rect">
                <a:avLst/>
              </a:prstGeom>
              <a:blipFill>
                <a:blip r:embed="rId10"/>
                <a:stretch>
                  <a:fillRect l="-287" t="-10667" b="-2933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2AC796A1-AA0B-49EB-B1B2-10CD84E7F14D}"/>
              </a:ext>
            </a:extLst>
          </p:cNvPr>
          <p:cNvSpPr txBox="1"/>
          <p:nvPr/>
        </p:nvSpPr>
        <p:spPr>
          <a:xfrm>
            <a:off x="10120659" y="2592779"/>
            <a:ext cx="494336" cy="523220"/>
          </a:xfrm>
          <a:prstGeom prst="rect">
            <a:avLst/>
          </a:prstGeom>
          <a:noFill/>
        </p:spPr>
        <p:txBody>
          <a:bodyPr wrap="square" rtlCol="0">
            <a:spAutoFit/>
          </a:bodyPr>
          <a:lstStyle/>
          <a:p>
            <a:r>
              <a:rPr lang="zh-CN" altLang="en-US" sz="2800" b="1" dirty="0">
                <a:solidFill>
                  <a:srgbClr val="C00000"/>
                </a:solidFill>
              </a:rPr>
              <a:t>√</a:t>
            </a:r>
          </a:p>
        </p:txBody>
      </p:sp>
    </p:spTree>
    <p:extLst>
      <p:ext uri="{BB962C8B-B14F-4D97-AF65-F5344CB8AC3E}">
        <p14:creationId xmlns:p14="http://schemas.microsoft.com/office/powerpoint/2010/main" val="275766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6"/>
                <a:ext cx="10515600" cy="5442067"/>
              </a:xfrm>
              <a:solidFill>
                <a:srgbClr val="FFFFFF">
                  <a:alpha val="66000"/>
                </a:srgbClr>
              </a:solidFill>
            </p:spPr>
            <p:txBody>
              <a:bodyPr>
                <a:normAutofit/>
              </a:bodyPr>
              <a:lstStyle/>
              <a:p>
                <a:r>
                  <a:rPr lang="en-US" altLang="zh-CN" sz="2400" dirty="0">
                    <a:solidFill>
                      <a:srgbClr val="FF0000"/>
                    </a:solidFill>
                  </a:rPr>
                  <a:t>ID3</a:t>
                </a:r>
                <a:r>
                  <a:rPr lang="zh-CN" altLang="en-US" sz="2400" dirty="0">
                    <a:solidFill>
                      <a:srgbClr val="FF0000"/>
                    </a:solidFill>
                  </a:rPr>
                  <a:t>算法</a:t>
                </a:r>
                <a:endParaRPr lang="en-US" altLang="zh-CN" sz="2400" dirty="0"/>
              </a:p>
              <a:p>
                <a:pPr lvl="1"/>
                <a:r>
                  <a:rPr lang="zh-CN" altLang="en-US" sz="2200" dirty="0">
                    <a:solidFill>
                      <a:srgbClr val="9933FF"/>
                    </a:solidFill>
                  </a:rPr>
                  <a:t>输入：训练数据集</a:t>
                </a:r>
                <a:r>
                  <a:rPr lang="en-US" altLang="zh-CN" sz="2200" dirty="0">
                    <a:solidFill>
                      <a:srgbClr val="9933FF"/>
                    </a:solidFill>
                  </a:rPr>
                  <a:t>D,  </a:t>
                </a:r>
                <a:r>
                  <a:rPr lang="zh-CN" altLang="en-US" sz="2200" dirty="0">
                    <a:solidFill>
                      <a:srgbClr val="9933FF"/>
                    </a:solidFill>
                  </a:rPr>
                  <a:t>特征集</a:t>
                </a:r>
                <a:r>
                  <a:rPr lang="en-US" altLang="zh-CN" sz="2200" dirty="0">
                    <a:solidFill>
                      <a:srgbClr val="9933FF"/>
                    </a:solidFill>
                  </a:rPr>
                  <a:t>A</a:t>
                </a:r>
                <a:r>
                  <a:rPr lang="zh-CN" altLang="en-US" sz="2200" dirty="0">
                    <a:solidFill>
                      <a:srgbClr val="9933FF"/>
                    </a:solidFill>
                  </a:rPr>
                  <a:t>，阈值</a:t>
                </a:r>
                <a:r>
                  <a:rPr lang="el-GR" altLang="zh-CN" sz="2200" dirty="0">
                    <a:solidFill>
                      <a:srgbClr val="9933FF"/>
                    </a:solidFill>
                  </a:rPr>
                  <a:t>ε</a:t>
                </a:r>
                <a:r>
                  <a:rPr lang="zh-CN" altLang="en-US" sz="2200" dirty="0">
                    <a:solidFill>
                      <a:srgbClr val="9933FF"/>
                    </a:solidFill>
                  </a:rPr>
                  <a:t>；</a:t>
                </a:r>
                <a:endParaRPr lang="en-US" altLang="zh-CN" sz="2200" dirty="0">
                  <a:solidFill>
                    <a:srgbClr val="9933FF"/>
                  </a:solidFill>
                </a:endParaRPr>
              </a:p>
              <a:p>
                <a:pPr lvl="1"/>
                <a:r>
                  <a:rPr lang="zh-CN" altLang="en-US" sz="2200" dirty="0">
                    <a:solidFill>
                      <a:srgbClr val="9933FF"/>
                    </a:solidFill>
                  </a:rPr>
                  <a:t>输出：决策树</a:t>
                </a:r>
                <a:r>
                  <a:rPr lang="en-US" altLang="zh-CN" sz="2200" dirty="0">
                    <a:solidFill>
                      <a:srgbClr val="9933FF"/>
                    </a:solidFill>
                  </a:rPr>
                  <a:t>T.</a:t>
                </a:r>
              </a:p>
              <a:p>
                <a:pPr lvl="2">
                  <a:lnSpc>
                    <a:spcPct val="120000"/>
                  </a:lnSpc>
                </a:pPr>
                <a:r>
                  <a:rPr lang="zh-CN" altLang="en-US" sz="2200" dirty="0">
                    <a:solidFill>
                      <a:prstClr val="black"/>
                    </a:solidFill>
                    <a:latin typeface="楷体" panose="02010609060101010101" pitchFamily="49" charset="-122"/>
                  </a:rPr>
                  <a:t>两个特例：</a:t>
                </a:r>
                <a:r>
                  <a:rPr lang="en-US" altLang="zh-CN" sz="2200" dirty="0">
                    <a:solidFill>
                      <a:prstClr val="black"/>
                    </a:solidFill>
                    <a:latin typeface="楷体" panose="02010609060101010101" pitchFamily="49" charset="-122"/>
                  </a:rPr>
                  <a:t>(1)</a:t>
                </a:r>
                <a:r>
                  <a:rPr lang="zh-CN" altLang="en-US" sz="2200" dirty="0">
                    <a:solidFill>
                      <a:prstClr val="black"/>
                    </a:solidFill>
                    <a:latin typeface="楷体" panose="02010609060101010101" pitchFamily="49" charset="-122"/>
                  </a:rPr>
                  <a:t>所有实例属于一类；</a:t>
                </a:r>
                <a:r>
                  <a:rPr lang="en-US" altLang="zh-CN" sz="2200" dirty="0">
                    <a:solidFill>
                      <a:prstClr val="black"/>
                    </a:solidFill>
                    <a:latin typeface="楷体" panose="02010609060101010101" pitchFamily="49" charset="-122"/>
                  </a:rPr>
                  <a:t>(2)</a:t>
                </a:r>
                <a:r>
                  <a:rPr lang="zh-CN" altLang="en-US" sz="2200" dirty="0">
                    <a:solidFill>
                      <a:prstClr val="black"/>
                    </a:solidFill>
                    <a:latin typeface="楷体" panose="02010609060101010101" pitchFamily="49" charset="-122"/>
                  </a:rPr>
                  <a:t>特征集为空，</a:t>
                </a:r>
                <a14:m>
                  <m:oMath xmlns:m="http://schemas.openxmlformats.org/officeDocument/2006/math">
                    <m:r>
                      <a:rPr lang="zh-CN" altLang="en-US" sz="2200" b="1" i="1">
                        <a:solidFill>
                          <a:prstClr val="black"/>
                        </a:solidFill>
                        <a:latin typeface="Cambria Math" panose="02040503050406030204" pitchFamily="18" charset="0"/>
                      </a:rPr>
                      <m:t>则</m:t>
                    </m:r>
                  </m:oMath>
                </a14:m>
                <a:r>
                  <a:rPr lang="en-US" altLang="zh-CN" sz="2200" dirty="0">
                    <a:solidFill>
                      <a:prstClr val="black"/>
                    </a:solidFill>
                    <a:latin typeface="楷体" panose="02010609060101010101" pitchFamily="49" charset="-122"/>
                  </a:rPr>
                  <a:t>T</a:t>
                </a:r>
                <a:r>
                  <a:rPr lang="zh-CN" altLang="en-US" sz="2200" dirty="0">
                    <a:solidFill>
                      <a:prstClr val="black"/>
                    </a:solidFill>
                    <a:latin typeface="楷体" panose="02010609060101010101" pitchFamily="49" charset="-122"/>
                  </a:rPr>
                  <a:t>为单结点树并将</a:t>
                </a:r>
                <a:r>
                  <a:rPr lang="en-US" altLang="zh-CN" sz="2200" dirty="0">
                    <a:solidFill>
                      <a:prstClr val="black"/>
                    </a:solidFill>
                    <a:latin typeface="楷体" panose="02010609060101010101" pitchFamily="49" charset="-122"/>
                  </a:rPr>
                  <a:t>D</a:t>
                </a:r>
                <a:r>
                  <a:rPr lang="zh-CN" altLang="en-US" sz="2200" dirty="0">
                    <a:solidFill>
                      <a:prstClr val="black"/>
                    </a:solidFill>
                    <a:latin typeface="楷体" panose="02010609060101010101" pitchFamily="49" charset="-122"/>
                  </a:rPr>
                  <a:t>中实例数最大的类</a:t>
                </a:r>
                <a14:m>
                  <m:oMath xmlns:m="http://schemas.openxmlformats.org/officeDocument/2006/math">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𝑪</m:t>
                        </m:r>
                      </m:e>
                      <m:sub>
                        <m:r>
                          <a:rPr lang="en-US" altLang="zh-CN" sz="2200" b="1" i="1">
                            <a:solidFill>
                              <a:prstClr val="black"/>
                            </a:solidFill>
                            <a:latin typeface="Cambria Math" panose="02040503050406030204" pitchFamily="18" charset="0"/>
                          </a:rPr>
                          <m:t>𝒌</m:t>
                        </m:r>
                      </m:sub>
                    </m:sSub>
                    <m:r>
                      <a:rPr lang="zh-CN" altLang="en-US" sz="2200" b="1" i="1">
                        <a:solidFill>
                          <a:prstClr val="black"/>
                        </a:solidFill>
                        <a:latin typeface="Cambria Math" panose="02040503050406030204" pitchFamily="18" charset="0"/>
                      </a:rPr>
                      <m:t>作为</m:t>
                    </m:r>
                  </m:oMath>
                </a14:m>
                <a:r>
                  <a:rPr lang="zh-CN" altLang="en-US" sz="2200" dirty="0">
                    <a:solidFill>
                      <a:prstClr val="black"/>
                    </a:solidFill>
                    <a:latin typeface="楷体" panose="02010609060101010101" pitchFamily="49" charset="-122"/>
                  </a:rPr>
                  <a:t>该结点的类标记，</a:t>
                </a:r>
                <a:r>
                  <a:rPr lang="zh-CN" altLang="en-US" sz="2200" dirty="0">
                    <a:solidFill>
                      <a:srgbClr val="339966"/>
                    </a:solidFill>
                    <a:latin typeface="楷体" panose="02010609060101010101" pitchFamily="49" charset="-122"/>
                  </a:rPr>
                  <a:t>返回</a:t>
                </a:r>
                <a:r>
                  <a:rPr lang="en-US" altLang="zh-CN" sz="2200" dirty="0">
                    <a:solidFill>
                      <a:srgbClr val="339966"/>
                    </a:solidFill>
                    <a:latin typeface="楷体" panose="02010609060101010101" pitchFamily="49" charset="-122"/>
                  </a:rPr>
                  <a:t>T</a:t>
                </a:r>
                <a:r>
                  <a:rPr lang="en-US" altLang="zh-CN" sz="2200" dirty="0">
                    <a:latin typeface="楷体" panose="02010609060101010101" pitchFamily="49" charset="-122"/>
                  </a:rPr>
                  <a:t>;</a:t>
                </a:r>
              </a:p>
              <a:p>
                <a:pPr lvl="2">
                  <a:lnSpc>
                    <a:spcPct val="120000"/>
                  </a:lnSpc>
                </a:pPr>
                <a:r>
                  <a:rPr lang="zh-CN" altLang="en-US" sz="2200" dirty="0">
                    <a:solidFill>
                      <a:prstClr val="black"/>
                    </a:solidFill>
                    <a:latin typeface="楷体" panose="02010609060101010101" pitchFamily="49" charset="-122"/>
                  </a:rPr>
                  <a:t>计算</a:t>
                </a:r>
                <a:r>
                  <a:rPr lang="en-US" altLang="zh-CN" sz="2200" dirty="0">
                    <a:solidFill>
                      <a:prstClr val="black"/>
                    </a:solidFill>
                    <a:latin typeface="楷体" panose="02010609060101010101" pitchFamily="49" charset="-122"/>
                  </a:rPr>
                  <a:t>A</a:t>
                </a:r>
                <a:r>
                  <a:rPr lang="zh-CN" altLang="en-US" sz="2200" dirty="0">
                    <a:solidFill>
                      <a:prstClr val="black"/>
                    </a:solidFill>
                    <a:latin typeface="楷体" panose="02010609060101010101" pitchFamily="49" charset="-122"/>
                  </a:rPr>
                  <a:t>中各特征对</a:t>
                </a:r>
                <a:r>
                  <a:rPr lang="en-US" altLang="zh-CN" sz="2200" dirty="0">
                    <a:solidFill>
                      <a:prstClr val="black"/>
                    </a:solidFill>
                    <a:latin typeface="楷体" panose="02010609060101010101" pitchFamily="49" charset="-122"/>
                  </a:rPr>
                  <a:t>D</a:t>
                </a:r>
                <a:r>
                  <a:rPr lang="zh-CN" altLang="en-US" sz="2200" dirty="0">
                    <a:solidFill>
                      <a:prstClr val="black"/>
                    </a:solidFill>
                    <a:latin typeface="楷体" panose="02010609060101010101" pitchFamily="49" charset="-122"/>
                  </a:rPr>
                  <a:t>的信息增益，</a:t>
                </a:r>
                <a:r>
                  <a:rPr lang="zh-CN" altLang="en-US" sz="2200" dirty="0">
                    <a:solidFill>
                      <a:srgbClr val="0070C0"/>
                    </a:solidFill>
                    <a:latin typeface="楷体" panose="02010609060101010101" pitchFamily="49" charset="-122"/>
                  </a:rPr>
                  <a:t>选择信息增益最大的特征</a:t>
                </a:r>
                <a14:m>
                  <m:oMath xmlns:m="http://schemas.openxmlformats.org/officeDocument/2006/math">
                    <m:sSub>
                      <m:sSubPr>
                        <m:ctrlPr>
                          <a:rPr lang="en-US" altLang="zh-CN" sz="2200" i="1">
                            <a:solidFill>
                              <a:srgbClr val="0070C0"/>
                            </a:solidFill>
                            <a:latin typeface="Cambria Math" panose="02040503050406030204" pitchFamily="18" charset="0"/>
                          </a:rPr>
                        </m:ctrlPr>
                      </m:sSubPr>
                      <m:e>
                        <m:r>
                          <a:rPr lang="en-US" altLang="zh-CN" sz="2200" b="1" i="1">
                            <a:solidFill>
                              <a:srgbClr val="0070C0"/>
                            </a:solidFill>
                            <a:latin typeface="Cambria Math" panose="02040503050406030204" pitchFamily="18" charset="0"/>
                          </a:rPr>
                          <m:t>𝑨</m:t>
                        </m:r>
                      </m:e>
                      <m:sub>
                        <m:r>
                          <a:rPr lang="en-US" altLang="zh-CN" sz="2200" b="1" i="1">
                            <a:solidFill>
                              <a:srgbClr val="0070C0"/>
                            </a:solidFill>
                            <a:latin typeface="Cambria Math" panose="02040503050406030204" pitchFamily="18" charset="0"/>
                          </a:rPr>
                          <m:t>𝒈</m:t>
                        </m:r>
                      </m:sub>
                    </m:sSub>
                  </m:oMath>
                </a14:m>
                <a:r>
                  <a:rPr lang="en-US" altLang="zh-CN" sz="2200" dirty="0">
                    <a:solidFill>
                      <a:prstClr val="black"/>
                    </a:solidFill>
                    <a:latin typeface="楷体" panose="02010609060101010101" pitchFamily="49" charset="-122"/>
                  </a:rPr>
                  <a:t>;</a:t>
                </a:r>
              </a:p>
              <a:p>
                <a:pPr lvl="2">
                  <a:lnSpc>
                    <a:spcPct val="120000"/>
                  </a:lnSpc>
                </a:pPr>
                <a:r>
                  <a:rPr lang="zh-CN" altLang="en-US" sz="2200" dirty="0">
                    <a:solidFill>
                      <a:srgbClr val="0070C0"/>
                    </a:solidFill>
                    <a:latin typeface="楷体" panose="02010609060101010101" pitchFamily="49" charset="-122"/>
                  </a:rPr>
                  <a:t>如果</a:t>
                </a:r>
                <a14:m>
                  <m:oMath xmlns:m="http://schemas.openxmlformats.org/officeDocument/2006/math">
                    <m:sSub>
                      <m:sSubPr>
                        <m:ctrlPr>
                          <a:rPr lang="en-US" altLang="zh-CN" sz="2200" i="1">
                            <a:solidFill>
                              <a:srgbClr val="0070C0"/>
                            </a:solidFill>
                            <a:latin typeface="Cambria Math" panose="02040503050406030204" pitchFamily="18" charset="0"/>
                          </a:rPr>
                        </m:ctrlPr>
                      </m:sSubPr>
                      <m:e>
                        <m:r>
                          <a:rPr lang="en-US" altLang="zh-CN" sz="2200" b="1" i="1">
                            <a:solidFill>
                              <a:srgbClr val="0070C0"/>
                            </a:solidFill>
                            <a:latin typeface="Cambria Math" panose="02040503050406030204" pitchFamily="18" charset="0"/>
                          </a:rPr>
                          <m:t>𝑨</m:t>
                        </m:r>
                      </m:e>
                      <m:sub>
                        <m:r>
                          <a:rPr lang="en-US" altLang="zh-CN" sz="2200" b="1" i="1">
                            <a:solidFill>
                              <a:srgbClr val="0070C0"/>
                            </a:solidFill>
                            <a:latin typeface="Cambria Math" panose="02040503050406030204" pitchFamily="18" charset="0"/>
                          </a:rPr>
                          <m:t>𝒈</m:t>
                        </m:r>
                      </m:sub>
                    </m:sSub>
                    <m:r>
                      <a:rPr lang="zh-CN" altLang="en-US" sz="2200" b="1" i="1">
                        <a:solidFill>
                          <a:srgbClr val="0070C0"/>
                        </a:solidFill>
                        <a:latin typeface="Cambria Math" panose="02040503050406030204" pitchFamily="18" charset="0"/>
                      </a:rPr>
                      <m:t>的</m:t>
                    </m:r>
                  </m:oMath>
                </a14:m>
                <a:r>
                  <a:rPr lang="zh-CN" altLang="en-US" sz="2200" dirty="0">
                    <a:solidFill>
                      <a:srgbClr val="0070C0"/>
                    </a:solidFill>
                    <a:latin typeface="楷体" panose="02010609060101010101" pitchFamily="49" charset="-122"/>
                  </a:rPr>
                  <a:t>信息增益小于阈值</a:t>
                </a:r>
                <a:r>
                  <a:rPr lang="el-GR" altLang="zh-CN" sz="2200" dirty="0">
                    <a:solidFill>
                      <a:srgbClr val="0070C0"/>
                    </a:solidFill>
                    <a:latin typeface="楷体" panose="02010609060101010101" pitchFamily="49" charset="-122"/>
                  </a:rPr>
                  <a:t>ε</a:t>
                </a:r>
                <a:r>
                  <a:rPr lang="zh-CN" altLang="en-US" sz="2200" dirty="0">
                    <a:solidFill>
                      <a:prstClr val="black"/>
                    </a:solidFill>
                    <a:latin typeface="楷体" panose="02010609060101010101" pitchFamily="49" charset="-122"/>
                  </a:rPr>
                  <a:t>，则置</a:t>
                </a:r>
                <a:r>
                  <a:rPr lang="en-US" altLang="zh-CN" sz="2200" dirty="0">
                    <a:solidFill>
                      <a:prstClr val="black"/>
                    </a:solidFill>
                    <a:latin typeface="楷体" panose="02010609060101010101" pitchFamily="49" charset="-122"/>
                  </a:rPr>
                  <a:t>T</a:t>
                </a:r>
                <a:r>
                  <a:rPr lang="zh-CN" altLang="en-US" sz="2200" dirty="0">
                    <a:solidFill>
                      <a:prstClr val="black"/>
                    </a:solidFill>
                    <a:latin typeface="楷体" panose="02010609060101010101" pitchFamily="49" charset="-122"/>
                  </a:rPr>
                  <a:t>为单结点树，并将</a:t>
                </a:r>
                <a:r>
                  <a:rPr lang="en-US" altLang="zh-CN" sz="2200" dirty="0">
                    <a:solidFill>
                      <a:prstClr val="black"/>
                    </a:solidFill>
                    <a:latin typeface="楷体" panose="02010609060101010101" pitchFamily="49" charset="-122"/>
                  </a:rPr>
                  <a:t>D</a:t>
                </a:r>
                <a:r>
                  <a:rPr lang="zh-CN" altLang="en-US" sz="2200" dirty="0">
                    <a:solidFill>
                      <a:prstClr val="black"/>
                    </a:solidFill>
                    <a:latin typeface="楷体" panose="02010609060101010101" pitchFamily="49" charset="-122"/>
                  </a:rPr>
                  <a:t>中实例数最大的类</a:t>
                </a:r>
                <a14:m>
                  <m:oMath xmlns:m="http://schemas.openxmlformats.org/officeDocument/2006/math">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𝑪</m:t>
                        </m:r>
                      </m:e>
                      <m:sub>
                        <m:r>
                          <a:rPr lang="en-US" altLang="zh-CN" sz="2200" b="1" i="1">
                            <a:solidFill>
                              <a:prstClr val="black"/>
                            </a:solidFill>
                            <a:latin typeface="Cambria Math" panose="02040503050406030204" pitchFamily="18" charset="0"/>
                          </a:rPr>
                          <m:t>𝒌</m:t>
                        </m:r>
                      </m:sub>
                    </m:sSub>
                  </m:oMath>
                </a14:m>
                <a:r>
                  <a:rPr lang="zh-CN" altLang="en-US" sz="2200" dirty="0">
                    <a:solidFill>
                      <a:prstClr val="black"/>
                    </a:solidFill>
                    <a:latin typeface="楷体" panose="02010609060101010101" pitchFamily="49" charset="-122"/>
                  </a:rPr>
                  <a:t>作为该结点的类标记，</a:t>
                </a:r>
                <a:r>
                  <a:rPr lang="zh-CN" altLang="en-US" sz="2200" dirty="0">
                    <a:solidFill>
                      <a:srgbClr val="339966"/>
                    </a:solidFill>
                    <a:latin typeface="楷体" panose="02010609060101010101" pitchFamily="49" charset="-122"/>
                  </a:rPr>
                  <a:t>返回</a:t>
                </a:r>
                <a:r>
                  <a:rPr lang="en-US" altLang="zh-CN" sz="2200" dirty="0">
                    <a:solidFill>
                      <a:srgbClr val="339966"/>
                    </a:solidFill>
                    <a:latin typeface="楷体" panose="02010609060101010101" pitchFamily="49" charset="-122"/>
                  </a:rPr>
                  <a:t>T</a:t>
                </a:r>
                <a:r>
                  <a:rPr lang="en-US" altLang="zh-CN" sz="2200" dirty="0">
                    <a:solidFill>
                      <a:prstClr val="black"/>
                    </a:solidFill>
                    <a:latin typeface="楷体" panose="02010609060101010101" pitchFamily="49" charset="-122"/>
                  </a:rPr>
                  <a:t>;</a:t>
                </a:r>
              </a:p>
              <a:p>
                <a:pPr lvl="2">
                  <a:lnSpc>
                    <a:spcPct val="120000"/>
                  </a:lnSpc>
                </a:pPr>
                <a:r>
                  <a:rPr lang="zh-CN" altLang="en-US" sz="2200" dirty="0">
                    <a:solidFill>
                      <a:prstClr val="black"/>
                    </a:solidFill>
                    <a:latin typeface="楷体" panose="02010609060101010101" pitchFamily="49" charset="-122"/>
                  </a:rPr>
                  <a:t>对</a:t>
                </a:r>
                <a14:m>
                  <m:oMath xmlns:m="http://schemas.openxmlformats.org/officeDocument/2006/math">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𝑨</m:t>
                        </m:r>
                      </m:e>
                      <m:sub>
                        <m:r>
                          <a:rPr lang="en-US" altLang="zh-CN" sz="2200" b="1" i="1">
                            <a:solidFill>
                              <a:prstClr val="black"/>
                            </a:solidFill>
                            <a:latin typeface="Cambria Math" panose="02040503050406030204" pitchFamily="18" charset="0"/>
                          </a:rPr>
                          <m:t>𝒈</m:t>
                        </m:r>
                      </m:sub>
                    </m:sSub>
                  </m:oMath>
                </a14:m>
                <a:r>
                  <a:rPr lang="zh-CN" altLang="en-US" sz="2200" dirty="0">
                    <a:solidFill>
                      <a:prstClr val="black"/>
                    </a:solidFill>
                    <a:latin typeface="楷体" panose="02010609060101010101" pitchFamily="49" charset="-122"/>
                  </a:rPr>
                  <a:t>的每一个可能值</a:t>
                </a:r>
                <a14:m>
                  <m:oMath xmlns:m="http://schemas.openxmlformats.org/officeDocument/2006/math">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𝒂</m:t>
                        </m:r>
                      </m:e>
                      <m:sub>
                        <m:r>
                          <a:rPr lang="en-US" altLang="zh-CN" sz="2200" b="1" i="1">
                            <a:solidFill>
                              <a:prstClr val="black"/>
                            </a:solidFill>
                            <a:latin typeface="Cambria Math" panose="02040503050406030204" pitchFamily="18" charset="0"/>
                          </a:rPr>
                          <m:t>𝒊</m:t>
                        </m:r>
                      </m:sub>
                    </m:sSub>
                    <m:r>
                      <a:rPr lang="en-US" altLang="zh-CN" sz="2200" b="1" i="1">
                        <a:solidFill>
                          <a:prstClr val="black"/>
                        </a:solidFill>
                        <a:latin typeface="Cambria Math" panose="02040503050406030204" pitchFamily="18" charset="0"/>
                      </a:rPr>
                      <m:t>,</m:t>
                    </m:r>
                    <m:r>
                      <a:rPr lang="zh-CN" altLang="en-US" sz="2200" b="1" i="1">
                        <a:solidFill>
                          <a:prstClr val="black"/>
                        </a:solidFill>
                        <a:latin typeface="Cambria Math" panose="02040503050406030204" pitchFamily="18" charset="0"/>
                      </a:rPr>
                      <m:t>依</m:t>
                    </m:r>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𝑨</m:t>
                        </m:r>
                      </m:e>
                      <m:sub>
                        <m:r>
                          <a:rPr lang="en-US" altLang="zh-CN" sz="2200" b="1" i="1">
                            <a:solidFill>
                              <a:prstClr val="black"/>
                            </a:solidFill>
                            <a:latin typeface="Cambria Math" panose="02040503050406030204" pitchFamily="18" charset="0"/>
                          </a:rPr>
                          <m:t>𝒈</m:t>
                        </m:r>
                      </m:sub>
                    </m:sSub>
                  </m:oMath>
                </a14:m>
                <a:r>
                  <a:rPr lang="en-US" altLang="zh-CN" sz="2200" dirty="0">
                    <a:solidFill>
                      <a:prstClr val="black"/>
                    </a:solidFill>
                    <a:latin typeface="楷体" panose="02010609060101010101" pitchFamily="49" charset="-122"/>
                  </a:rPr>
                  <a:t>=</a:t>
                </a:r>
                <a14:m>
                  <m:oMath xmlns:m="http://schemas.openxmlformats.org/officeDocument/2006/math">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𝒂</m:t>
                        </m:r>
                      </m:e>
                      <m:sub>
                        <m:r>
                          <a:rPr lang="en-US" altLang="zh-CN" sz="2200" b="1" i="1">
                            <a:solidFill>
                              <a:prstClr val="black"/>
                            </a:solidFill>
                            <a:latin typeface="Cambria Math" panose="02040503050406030204" pitchFamily="18" charset="0"/>
                          </a:rPr>
                          <m:t>𝒊</m:t>
                        </m:r>
                      </m:sub>
                    </m:sSub>
                    <m:r>
                      <a:rPr lang="zh-CN" altLang="en-US" sz="2200" b="1" i="1">
                        <a:solidFill>
                          <a:prstClr val="black"/>
                        </a:solidFill>
                        <a:latin typeface="Cambria Math" panose="02040503050406030204" pitchFamily="18" charset="0"/>
                      </a:rPr>
                      <m:t>将</m:t>
                    </m:r>
                  </m:oMath>
                </a14:m>
                <a:r>
                  <a:rPr lang="en-US" altLang="zh-CN" sz="2200" dirty="0">
                    <a:solidFill>
                      <a:prstClr val="black"/>
                    </a:solidFill>
                    <a:latin typeface="楷体" panose="02010609060101010101" pitchFamily="49" charset="-122"/>
                  </a:rPr>
                  <a:t>D</a:t>
                </a:r>
                <a:r>
                  <a:rPr lang="zh-CN" altLang="en-US" sz="2200" dirty="0">
                    <a:solidFill>
                      <a:prstClr val="black"/>
                    </a:solidFill>
                    <a:latin typeface="楷体" panose="02010609060101010101" pitchFamily="49" charset="-122"/>
                  </a:rPr>
                  <a:t>分割为若干个非空子集</a:t>
                </a:r>
                <a14:m>
                  <m:oMath xmlns:m="http://schemas.openxmlformats.org/officeDocument/2006/math">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𝑫</m:t>
                        </m:r>
                      </m:e>
                      <m:sub>
                        <m:r>
                          <a:rPr lang="en-US" altLang="zh-CN" sz="2200" b="1" i="1">
                            <a:solidFill>
                              <a:prstClr val="black"/>
                            </a:solidFill>
                            <a:latin typeface="Cambria Math" panose="02040503050406030204" pitchFamily="18" charset="0"/>
                          </a:rPr>
                          <m:t>𝒊</m:t>
                        </m:r>
                      </m:sub>
                    </m:sSub>
                    <m:r>
                      <a:rPr lang="en-US" altLang="zh-CN" sz="2200" b="1" i="1">
                        <a:solidFill>
                          <a:prstClr val="black"/>
                        </a:solidFill>
                        <a:latin typeface="Cambria Math" panose="02040503050406030204" pitchFamily="18" charset="0"/>
                      </a:rPr>
                      <m:t>,</m:t>
                    </m:r>
                    <m:r>
                      <a:rPr lang="zh-CN" altLang="en-US" sz="2200" b="1" i="1">
                        <a:solidFill>
                          <a:prstClr val="black"/>
                        </a:solidFill>
                        <a:latin typeface="Cambria Math" panose="02040503050406030204" pitchFamily="18" charset="0"/>
                      </a:rPr>
                      <m:t>将</m:t>
                    </m:r>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𝑫</m:t>
                        </m:r>
                      </m:e>
                      <m:sub>
                        <m:r>
                          <a:rPr lang="en-US" altLang="zh-CN" sz="2200" b="1" i="1">
                            <a:solidFill>
                              <a:prstClr val="black"/>
                            </a:solidFill>
                            <a:latin typeface="Cambria Math" panose="02040503050406030204" pitchFamily="18" charset="0"/>
                          </a:rPr>
                          <m:t>𝒊</m:t>
                        </m:r>
                      </m:sub>
                    </m:sSub>
                    <m:r>
                      <a:rPr lang="zh-CN" altLang="en-US" sz="2200" b="1" i="1">
                        <a:solidFill>
                          <a:prstClr val="black"/>
                        </a:solidFill>
                        <a:latin typeface="Cambria Math" panose="02040503050406030204" pitchFamily="18" charset="0"/>
                      </a:rPr>
                      <m:t>中</m:t>
                    </m:r>
                  </m:oMath>
                </a14:m>
                <a:r>
                  <a:rPr lang="zh-CN" altLang="en-US" sz="2200" dirty="0">
                    <a:solidFill>
                      <a:prstClr val="black"/>
                    </a:solidFill>
                    <a:latin typeface="楷体" panose="02010609060101010101" pitchFamily="49" charset="-122"/>
                  </a:rPr>
                  <a:t>实例数最大的类作为标记，构建子结点，由结点及其子结点构成树</a:t>
                </a:r>
                <a:r>
                  <a:rPr lang="en-US" altLang="zh-CN" sz="2200" dirty="0">
                    <a:solidFill>
                      <a:prstClr val="black"/>
                    </a:solidFill>
                    <a:latin typeface="楷体" panose="02010609060101010101" pitchFamily="49" charset="-122"/>
                  </a:rPr>
                  <a:t>T</a:t>
                </a:r>
                <a:r>
                  <a:rPr lang="zh-CN" altLang="en-US" sz="2200" dirty="0">
                    <a:solidFill>
                      <a:prstClr val="black"/>
                    </a:solidFill>
                    <a:latin typeface="楷体" panose="02010609060101010101" pitchFamily="49" charset="-122"/>
                  </a:rPr>
                  <a:t>，返回</a:t>
                </a:r>
                <a:r>
                  <a:rPr lang="en-US" altLang="zh-CN" sz="2200" dirty="0">
                    <a:solidFill>
                      <a:prstClr val="black"/>
                    </a:solidFill>
                    <a:latin typeface="楷体" panose="02010609060101010101" pitchFamily="49" charset="-122"/>
                  </a:rPr>
                  <a:t>T;</a:t>
                </a:r>
              </a:p>
              <a:p>
                <a:pPr lvl="2">
                  <a:lnSpc>
                    <a:spcPct val="120000"/>
                  </a:lnSpc>
                </a:pPr>
                <a:r>
                  <a:rPr lang="zh-CN" altLang="en-US" sz="2200" dirty="0">
                    <a:solidFill>
                      <a:prstClr val="black"/>
                    </a:solidFill>
                    <a:latin typeface="楷体" panose="02010609060101010101" pitchFamily="49" charset="-122"/>
                  </a:rPr>
                  <a:t>对第</a:t>
                </a:r>
                <a14:m>
                  <m:oMath xmlns:m="http://schemas.openxmlformats.org/officeDocument/2006/math">
                    <m:r>
                      <a:rPr lang="en-US" altLang="zh-CN" sz="2200" b="1" i="1">
                        <a:solidFill>
                          <a:prstClr val="black"/>
                        </a:solidFill>
                        <a:latin typeface="Cambria Math" panose="02040503050406030204" pitchFamily="18" charset="0"/>
                      </a:rPr>
                      <m:t>𝒊</m:t>
                    </m:r>
                  </m:oMath>
                </a14:m>
                <a:r>
                  <a:rPr lang="zh-CN" altLang="en-US" sz="2200" dirty="0">
                    <a:solidFill>
                      <a:prstClr val="black"/>
                    </a:solidFill>
                    <a:latin typeface="楷体" panose="02010609060101010101" pitchFamily="49" charset="-122"/>
                  </a:rPr>
                  <a:t>个子结点，</a:t>
                </a:r>
                <a:r>
                  <a:rPr lang="zh-CN" altLang="en-US" sz="2200" dirty="0">
                    <a:solidFill>
                      <a:srgbClr val="0070C0"/>
                    </a:solidFill>
                    <a:latin typeface="楷体" panose="02010609060101010101" pitchFamily="49" charset="-122"/>
                  </a:rPr>
                  <a:t>以</a:t>
                </a:r>
                <a14:m>
                  <m:oMath xmlns:m="http://schemas.openxmlformats.org/officeDocument/2006/math">
                    <m:sSub>
                      <m:sSubPr>
                        <m:ctrlPr>
                          <a:rPr lang="en-US" altLang="zh-CN" sz="2200" i="1">
                            <a:solidFill>
                              <a:srgbClr val="0070C0"/>
                            </a:solidFill>
                            <a:latin typeface="Cambria Math" panose="02040503050406030204" pitchFamily="18" charset="0"/>
                          </a:rPr>
                        </m:ctrlPr>
                      </m:sSubPr>
                      <m:e>
                        <m:r>
                          <a:rPr lang="en-US" altLang="zh-CN" sz="2200" b="1" i="1">
                            <a:solidFill>
                              <a:srgbClr val="0070C0"/>
                            </a:solidFill>
                            <a:latin typeface="Cambria Math" panose="02040503050406030204" pitchFamily="18" charset="0"/>
                          </a:rPr>
                          <m:t>𝑫</m:t>
                        </m:r>
                      </m:e>
                      <m:sub>
                        <m:r>
                          <a:rPr lang="en-US" altLang="zh-CN" sz="2200" b="1" i="1">
                            <a:solidFill>
                              <a:srgbClr val="0070C0"/>
                            </a:solidFill>
                            <a:latin typeface="Cambria Math" panose="02040503050406030204" pitchFamily="18" charset="0"/>
                          </a:rPr>
                          <m:t>𝒊</m:t>
                        </m:r>
                      </m:sub>
                    </m:sSub>
                  </m:oMath>
                </a14:m>
                <a:r>
                  <a:rPr lang="zh-CN" altLang="en-US" sz="2200" dirty="0">
                    <a:solidFill>
                      <a:srgbClr val="0070C0"/>
                    </a:solidFill>
                    <a:latin typeface="楷体" panose="02010609060101010101" pitchFamily="49" charset="-122"/>
                  </a:rPr>
                  <a:t>为训练集</a:t>
                </a:r>
                <a:r>
                  <a:rPr lang="zh-CN" altLang="en-US" sz="2200" dirty="0">
                    <a:solidFill>
                      <a:prstClr val="black"/>
                    </a:solidFill>
                    <a:latin typeface="楷体" panose="02010609060101010101" pitchFamily="49" charset="-122"/>
                  </a:rPr>
                  <a:t>，</a:t>
                </a:r>
                <a:r>
                  <a:rPr lang="zh-CN" altLang="en-US" sz="2200" dirty="0">
                    <a:solidFill>
                      <a:srgbClr val="0070C0"/>
                    </a:solidFill>
                    <a:latin typeface="楷体" panose="02010609060101010101" pitchFamily="49" charset="-122"/>
                  </a:rPr>
                  <a:t>以</a:t>
                </a:r>
                <a14:m>
                  <m:oMath xmlns:m="http://schemas.openxmlformats.org/officeDocument/2006/math">
                    <m:r>
                      <a:rPr lang="en-US" altLang="zh-CN" sz="2200" b="1" i="1">
                        <a:solidFill>
                          <a:srgbClr val="0070C0"/>
                        </a:solidFill>
                        <a:latin typeface="Cambria Math" panose="02040503050406030204" pitchFamily="18" charset="0"/>
                      </a:rPr>
                      <m:t>𝑨</m:t>
                    </m:r>
                    <m:r>
                      <a:rPr lang="en-US" altLang="zh-CN" sz="2200" b="1" i="1">
                        <a:solidFill>
                          <a:srgbClr val="0070C0"/>
                        </a:solidFill>
                        <a:latin typeface="Cambria Math" panose="02040503050406030204" pitchFamily="18" charset="0"/>
                      </a:rPr>
                      <m:t>−{</m:t>
                    </m:r>
                    <m:sSub>
                      <m:sSubPr>
                        <m:ctrlPr>
                          <a:rPr lang="en-US" altLang="zh-CN" sz="2200" i="1">
                            <a:solidFill>
                              <a:srgbClr val="0070C0"/>
                            </a:solidFill>
                            <a:latin typeface="Cambria Math" panose="02040503050406030204" pitchFamily="18" charset="0"/>
                          </a:rPr>
                        </m:ctrlPr>
                      </m:sSubPr>
                      <m:e>
                        <m:r>
                          <a:rPr lang="en-US" altLang="zh-CN" sz="2200" b="1" i="1">
                            <a:solidFill>
                              <a:srgbClr val="0070C0"/>
                            </a:solidFill>
                            <a:latin typeface="Cambria Math" panose="02040503050406030204" pitchFamily="18" charset="0"/>
                          </a:rPr>
                          <m:t>𝑨</m:t>
                        </m:r>
                      </m:e>
                      <m:sub>
                        <m:r>
                          <a:rPr lang="en-US" altLang="zh-CN" sz="2200" b="1" i="1">
                            <a:solidFill>
                              <a:srgbClr val="0070C0"/>
                            </a:solidFill>
                            <a:latin typeface="Cambria Math" panose="02040503050406030204" pitchFamily="18" charset="0"/>
                          </a:rPr>
                          <m:t>𝒈</m:t>
                        </m:r>
                      </m:sub>
                    </m:sSub>
                    <m:r>
                      <a:rPr lang="en-US" altLang="zh-CN" sz="2200" b="1" i="1">
                        <a:solidFill>
                          <a:srgbClr val="0070C0"/>
                        </a:solidFill>
                        <a:latin typeface="Cambria Math" panose="02040503050406030204" pitchFamily="18" charset="0"/>
                      </a:rPr>
                      <m:t>}</m:t>
                    </m:r>
                  </m:oMath>
                </a14:m>
                <a:r>
                  <a:rPr lang="zh-CN" altLang="en-US" sz="2200" dirty="0">
                    <a:solidFill>
                      <a:srgbClr val="0070C0"/>
                    </a:solidFill>
                    <a:latin typeface="楷体" panose="02010609060101010101" pitchFamily="49" charset="-122"/>
                  </a:rPr>
                  <a:t>为特征集</a:t>
                </a:r>
                <a:r>
                  <a:rPr lang="zh-CN" altLang="en-US" sz="2200" dirty="0">
                    <a:solidFill>
                      <a:prstClr val="black"/>
                    </a:solidFill>
                    <a:latin typeface="楷体" panose="02010609060101010101" pitchFamily="49" charset="-122"/>
                  </a:rPr>
                  <a:t>，</a:t>
                </a:r>
                <a:r>
                  <a:rPr lang="zh-CN" altLang="en-US" sz="2200" dirty="0">
                    <a:solidFill>
                      <a:srgbClr val="0070C0"/>
                    </a:solidFill>
                    <a:latin typeface="楷体" panose="02010609060101010101" pitchFamily="49" charset="-122"/>
                  </a:rPr>
                  <a:t>递归</a:t>
                </a:r>
                <a:r>
                  <a:rPr lang="zh-CN" altLang="en-US" sz="2200" dirty="0">
                    <a:solidFill>
                      <a:prstClr val="black"/>
                    </a:solidFill>
                    <a:latin typeface="楷体" panose="02010609060101010101" pitchFamily="49" charset="-122"/>
                  </a:rPr>
                  <a:t>地调用上面步骤</a:t>
                </a:r>
                <a:r>
                  <a:rPr lang="en-US" altLang="zh-CN" sz="2200" dirty="0">
                    <a:solidFill>
                      <a:prstClr val="black"/>
                    </a:solidFill>
                    <a:latin typeface="楷体" panose="02010609060101010101" pitchFamily="49" charset="-122"/>
                  </a:rPr>
                  <a:t>,</a:t>
                </a:r>
                <a:r>
                  <a:rPr lang="zh-CN" altLang="en-US" sz="2200" dirty="0">
                    <a:solidFill>
                      <a:prstClr val="black"/>
                    </a:solidFill>
                    <a:latin typeface="楷体" panose="02010609060101010101" pitchFamily="49" charset="-122"/>
                  </a:rPr>
                  <a:t>得到子树</a:t>
                </a:r>
                <a14:m>
                  <m:oMath xmlns:m="http://schemas.openxmlformats.org/officeDocument/2006/math">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𝑻</m:t>
                        </m:r>
                      </m:e>
                      <m:sub>
                        <m:r>
                          <a:rPr lang="en-US" altLang="zh-CN" sz="2200" b="1" i="1">
                            <a:solidFill>
                              <a:prstClr val="black"/>
                            </a:solidFill>
                            <a:latin typeface="Cambria Math" panose="02040503050406030204" pitchFamily="18" charset="0"/>
                          </a:rPr>
                          <m:t>𝒊</m:t>
                        </m:r>
                      </m:sub>
                    </m:sSub>
                    <m:r>
                      <a:rPr lang="en-US" altLang="zh-CN" sz="2200" b="1" i="1">
                        <a:solidFill>
                          <a:prstClr val="black"/>
                        </a:solidFill>
                        <a:latin typeface="Cambria Math" panose="02040503050406030204" pitchFamily="18" charset="0"/>
                      </a:rPr>
                      <m:t>,</m:t>
                    </m:r>
                    <m:r>
                      <a:rPr lang="zh-CN" altLang="en-US" sz="2200" b="1" i="1">
                        <a:solidFill>
                          <a:prstClr val="black"/>
                        </a:solidFill>
                        <a:latin typeface="Cambria Math" panose="02040503050406030204" pitchFamily="18" charset="0"/>
                      </a:rPr>
                      <m:t>返回</m:t>
                    </m:r>
                    <m:sSub>
                      <m:sSubPr>
                        <m:ctrlPr>
                          <a:rPr lang="en-US" altLang="zh-CN" sz="2200" i="1">
                            <a:solidFill>
                              <a:prstClr val="black"/>
                            </a:solidFill>
                            <a:latin typeface="Cambria Math" panose="02040503050406030204" pitchFamily="18" charset="0"/>
                          </a:rPr>
                        </m:ctrlPr>
                      </m:sSubPr>
                      <m:e>
                        <m:r>
                          <a:rPr lang="en-US" altLang="zh-CN" sz="2200" b="1" i="1">
                            <a:solidFill>
                              <a:prstClr val="black"/>
                            </a:solidFill>
                            <a:latin typeface="Cambria Math" panose="02040503050406030204" pitchFamily="18" charset="0"/>
                          </a:rPr>
                          <m:t>𝑻</m:t>
                        </m:r>
                      </m:e>
                      <m:sub>
                        <m:r>
                          <a:rPr lang="en-US" altLang="zh-CN" sz="2200" b="1" i="1">
                            <a:solidFill>
                              <a:prstClr val="black"/>
                            </a:solidFill>
                            <a:latin typeface="Cambria Math" panose="02040503050406030204" pitchFamily="18" charset="0"/>
                          </a:rPr>
                          <m:t>𝒊</m:t>
                        </m:r>
                      </m:sub>
                    </m:sSub>
                    <m:r>
                      <a:rPr lang="en-US" altLang="zh-CN" sz="2200" b="1">
                        <a:solidFill>
                          <a:prstClr val="black"/>
                        </a:solidFill>
                        <a:latin typeface="Cambria Math" panose="02040503050406030204" pitchFamily="18" charset="0"/>
                      </a:rPr>
                      <m:t>.</m:t>
                    </m:r>
                  </m:oMath>
                </a14:m>
                <a:endParaRPr lang="zh-CN" altLang="en-US" sz="2200" dirty="0">
                  <a:solidFill>
                    <a:prstClr val="black"/>
                  </a:solidFill>
                  <a:latin typeface="楷体" panose="02010609060101010101" pitchFamily="49" charset="-122"/>
                </a:endParaRPr>
              </a:p>
              <a:p>
                <a:pPr>
                  <a:lnSpc>
                    <a:spcPct val="100000"/>
                  </a:lnSpc>
                </a:pPr>
                <a:endParaRPr lang="zh-CN" altLang="en-US" sz="2800" dirty="0"/>
              </a:p>
            </p:txBody>
          </p:sp>
        </mc:Choice>
        <mc:Fallback xmlns="">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6"/>
                <a:ext cx="10515600" cy="5442067"/>
              </a:xfrm>
              <a:blipFill>
                <a:blip r:embed="rId5"/>
                <a:stretch>
                  <a:fillRect l="-754" t="-1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4340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50000"/>
                  </a:lnSpc>
                </a:pPr>
                <a:r>
                  <a:rPr lang="zh-CN" altLang="en-US" sz="2600" dirty="0"/>
                  <a:t>以信息增益作为划分训练数据集的特征，存在于</a:t>
                </a:r>
                <a:r>
                  <a:rPr lang="zh-CN" altLang="en-US" sz="2600" dirty="0">
                    <a:solidFill>
                      <a:srgbClr val="FF0000"/>
                    </a:solidFill>
                  </a:rPr>
                  <a:t>偏向选择取值较多</a:t>
                </a:r>
                <a:r>
                  <a:rPr lang="zh-CN" altLang="en-US" sz="2600" dirty="0"/>
                  <a:t>的特征的问题</a:t>
                </a:r>
                <a:endParaRPr lang="en-US" altLang="zh-CN" sz="2600" dirty="0"/>
              </a:p>
              <a:p>
                <a:pPr>
                  <a:lnSpc>
                    <a:spcPct val="150000"/>
                  </a:lnSpc>
                </a:pPr>
                <a:r>
                  <a:rPr lang="zh-CN" altLang="en-US" sz="2600" dirty="0"/>
                  <a:t>以标号作为特征划分</a:t>
                </a:r>
                <a:endParaRPr lang="en-US" altLang="zh-CN" sz="2600" dirty="0"/>
              </a:p>
              <a:p>
                <a:pPr lvl="1">
                  <a:lnSpc>
                    <a:spcPct val="150000"/>
                  </a:lnSpc>
                </a:pPr>
                <a:r>
                  <a:rPr lang="zh-CN" altLang="en-US" sz="2400" dirty="0"/>
                  <a:t>总共有</a:t>
                </a:r>
                <a:r>
                  <a:rPr lang="en-US" altLang="zh-CN" sz="2400" dirty="0"/>
                  <a:t>15</a:t>
                </a:r>
                <a:r>
                  <a:rPr lang="zh-CN" altLang="en-US" sz="2400" dirty="0"/>
                  <a:t>个取值，每个取值中只有一个样本，属于一类</a:t>
                </a:r>
                <a:endParaRPr lang="en-US" altLang="zh-CN" sz="2400" b="0" i="1" dirty="0">
                  <a:latin typeface="Cambria Math" panose="02040503050406030204" pitchFamily="18" charset="0"/>
                </a:endParaRPr>
              </a:p>
              <a:p>
                <a:pPr lvl="1">
                  <a:lnSpc>
                    <a:spcPct val="150000"/>
                  </a:lnSpc>
                </a:pPr>
                <a14:m>
                  <m:oMath xmlns:m="http://schemas.openxmlformats.org/officeDocument/2006/math">
                    <m:r>
                      <a:rPr lang="en-US" altLang="zh-CN" sz="2400" b="0" i="1" smtClean="0">
                        <a:latin typeface="Cambria Math" panose="02040503050406030204" pitchFamily="18" charset="0"/>
                      </a:rPr>
                      <m:t>𝐻</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𝐷</m:t>
                        </m:r>
                      </m:e>
                      <m:e>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15</m:t>
                        </m:r>
                      </m:sup>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15</m:t>
                            </m:r>
                          </m:den>
                        </m:f>
                        <m:r>
                          <a:rPr lang="en-US" altLang="zh-CN" sz="2400" b="0" i="1" smtClean="0">
                            <a:latin typeface="Cambria Math" panose="02040503050406030204" pitchFamily="18" charset="0"/>
                          </a:rPr>
                          <m:t>(1</m:t>
                        </m:r>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1" smtClean="0">
                                    <a:latin typeface="Cambria Math" panose="02040503050406030204" pitchFamily="18" charset="0"/>
                                  </a:rPr>
                                  <m:t>2</m:t>
                                </m:r>
                              </m:sub>
                            </m:sSub>
                          </m:fName>
                          <m:e>
                            <m:r>
                              <a:rPr lang="en-US" altLang="zh-CN" sz="2400" b="0" i="1" smtClean="0">
                                <a:latin typeface="Cambria Math" panose="02040503050406030204" pitchFamily="18" charset="0"/>
                              </a:rPr>
                              <m:t>1</m:t>
                            </m:r>
                          </m:e>
                        </m:func>
                        <m:r>
                          <a:rPr lang="en-US" altLang="zh-CN" sz="2400" b="0" i="1" smtClean="0">
                            <a:latin typeface="Cambria Math" panose="02040503050406030204" pitchFamily="18" charset="0"/>
                          </a:rPr>
                          <m:t>)</m:t>
                        </m:r>
                      </m:e>
                    </m:nary>
                    <m:r>
                      <a:rPr lang="en-US" altLang="zh-CN" sz="2400" b="0" i="1" smtClean="0">
                        <a:latin typeface="Cambria Math" panose="02040503050406030204" pitchFamily="18" charset="0"/>
                      </a:rPr>
                      <m:t>=0</m:t>
                    </m:r>
                  </m:oMath>
                </a14:m>
                <a:endParaRPr lang="en-US" altLang="zh-CN" sz="2400" dirty="0"/>
              </a:p>
            </p:txBody>
          </p:sp>
        </mc:Choice>
        <mc:Fallback xmlns="">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6"/>
                <a:stretch>
                  <a:fillRect l="-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2702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fontScale="92500" lnSpcReduction="10000"/>
              </a:bodyPr>
              <a:lstStyle/>
              <a:p>
                <a:pPr>
                  <a:lnSpc>
                    <a:spcPct val="150000"/>
                  </a:lnSpc>
                </a:pPr>
                <a:r>
                  <a:rPr lang="zh-CN" altLang="en-US" sz="2800" dirty="0"/>
                  <a:t>以信息增益作为划分训练数据集的特征，存在于</a:t>
                </a:r>
                <a:r>
                  <a:rPr lang="zh-CN" altLang="en-US" sz="2800" dirty="0">
                    <a:solidFill>
                      <a:srgbClr val="FF0000"/>
                    </a:solidFill>
                  </a:rPr>
                  <a:t>偏向选择取值较多</a:t>
                </a:r>
                <a:r>
                  <a:rPr lang="zh-CN" altLang="en-US" sz="2800" dirty="0"/>
                  <a:t>的特征的问题</a:t>
                </a:r>
                <a:endParaRPr lang="en-US" altLang="zh-CN" sz="2800" dirty="0"/>
              </a:p>
              <a:p>
                <a:pPr>
                  <a:lnSpc>
                    <a:spcPct val="150000"/>
                  </a:lnSpc>
                </a:pPr>
                <a:r>
                  <a:rPr lang="zh-CN" altLang="en-US" sz="2800" dirty="0"/>
                  <a:t>信息增益比</a:t>
                </a:r>
                <a:endParaRPr lang="en-US" altLang="zh-CN" sz="2800" dirty="0"/>
              </a:p>
              <a:p>
                <a:pPr lvl="1">
                  <a:lnSpc>
                    <a:spcPct val="150000"/>
                  </a:lnSpc>
                </a:pPr>
                <a14:m>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𝒈</m:t>
                        </m:r>
                      </m:e>
                      <m:sub>
                        <m:r>
                          <a:rPr lang="en-US" altLang="zh-CN" sz="2400" b="1" i="1">
                            <a:latin typeface="Cambria Math" panose="02040503050406030204" pitchFamily="18" charset="0"/>
                          </a:rPr>
                          <m:t>𝑨</m:t>
                        </m:r>
                      </m:sub>
                    </m:sSub>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𝑫</m:t>
                        </m:r>
                        <m:r>
                          <a:rPr lang="en-US" altLang="zh-CN" sz="2400" b="1" i="1">
                            <a:latin typeface="Cambria Math" panose="02040503050406030204" pitchFamily="18" charset="0"/>
                          </a:rPr>
                          <m:t>,</m:t>
                        </m:r>
                        <m:r>
                          <a:rPr lang="en-US" altLang="zh-CN" sz="2400" b="1" i="1">
                            <a:latin typeface="Cambria Math" panose="02040503050406030204" pitchFamily="18" charset="0"/>
                          </a:rPr>
                          <m:t>𝑨</m:t>
                        </m:r>
                      </m:e>
                    </m:d>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𝒈</m:t>
                        </m:r>
                        <m:r>
                          <a:rPr lang="en-US" altLang="zh-CN" sz="2400" b="1" i="1">
                            <a:latin typeface="Cambria Math" panose="02040503050406030204" pitchFamily="18" charset="0"/>
                          </a:rPr>
                          <m:t>(</m:t>
                        </m:r>
                        <m:r>
                          <a:rPr lang="en-US" altLang="zh-CN" sz="2400" b="1" i="1">
                            <a:latin typeface="Cambria Math" panose="02040503050406030204" pitchFamily="18" charset="0"/>
                          </a:rPr>
                          <m:t>𝑫</m:t>
                        </m:r>
                        <m:r>
                          <a:rPr lang="en-US" altLang="zh-CN" sz="2400" b="1" i="1">
                            <a:latin typeface="Cambria Math" panose="02040503050406030204" pitchFamily="18" charset="0"/>
                          </a:rPr>
                          <m:t>,</m:t>
                        </m:r>
                        <m:r>
                          <a:rPr lang="en-US" altLang="zh-CN" sz="2400" b="1" i="1">
                            <a:latin typeface="Cambria Math" panose="02040503050406030204" pitchFamily="18" charset="0"/>
                          </a:rPr>
                          <m:t>𝑨</m:t>
                        </m:r>
                        <m:r>
                          <a:rPr lang="en-US" altLang="zh-CN" sz="2400" b="1" i="1">
                            <a:latin typeface="Cambria Math" panose="02040503050406030204" pitchFamily="18" charset="0"/>
                          </a:rPr>
                          <m:t>)</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𝑯</m:t>
                            </m:r>
                          </m:e>
                          <m:sub>
                            <m:r>
                              <a:rPr lang="en-US" altLang="zh-CN" sz="2400" b="1" i="1">
                                <a:latin typeface="Cambria Math" panose="02040503050406030204" pitchFamily="18" charset="0"/>
                              </a:rPr>
                              <m:t>𝑨</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𝑫</m:t>
                        </m:r>
                        <m:r>
                          <a:rPr lang="en-US" altLang="zh-CN" sz="2400" b="1" i="1">
                            <a:latin typeface="Cambria Math" panose="02040503050406030204" pitchFamily="18" charset="0"/>
                          </a:rPr>
                          <m:t>)</m:t>
                        </m:r>
                      </m:den>
                    </m:f>
                  </m:oMath>
                </a14:m>
                <a:endParaRPr lang="en-US" altLang="zh-CN" sz="2400" dirty="0"/>
              </a:p>
              <a:p>
                <a:pPr lvl="1">
                  <a:lnSpc>
                    <a:spcPct val="150000"/>
                  </a:lnSpc>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𝑯</m:t>
                        </m:r>
                      </m:e>
                      <m:sub>
                        <m:r>
                          <a:rPr lang="en-US" altLang="zh-CN" sz="2400" i="1">
                            <a:latin typeface="Cambria Math" panose="02040503050406030204" pitchFamily="18" charset="0"/>
                          </a:rPr>
                          <m:t>𝑨</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𝑫</m:t>
                        </m:r>
                      </m:e>
                    </m:d>
                    <m:r>
                      <a:rPr lang="en-US" altLang="zh-CN" sz="2400" dirty="0">
                        <a:latin typeface="Cambria Math" panose="02040503050406030204" pitchFamily="18" charset="0"/>
                        <a:ea typeface="Cambria Math" panose="02040503050406030204" pitchFamily="18" charset="0"/>
                      </a:rPr>
                      <m:t>=</m:t>
                    </m:r>
                    <m:r>
                      <a:rPr lang="en-US" altLang="zh-CN" sz="2400" b="1" dirty="0">
                        <a:latin typeface="Cambria Math" panose="02040503050406030204" pitchFamily="18" charset="0"/>
                        <a:ea typeface="Cambria Math" panose="02040503050406030204" pitchFamily="18" charset="0"/>
                      </a:rPr>
                      <m:t>−</m:t>
                    </m:r>
                    <m:nary>
                      <m:naryPr>
                        <m:chr m:val="∑"/>
                        <m:ctrlPr>
                          <a:rPr lang="en-US" altLang="zh-CN" sz="2400" b="1" i="1" dirty="0">
                            <a:latin typeface="Cambria Math" panose="02040503050406030204" pitchFamily="18" charset="0"/>
                            <a:ea typeface="Cambria Math" panose="02040503050406030204" pitchFamily="18" charset="0"/>
                          </a:rPr>
                        </m:ctrlPr>
                      </m:naryPr>
                      <m:sub>
                        <m:r>
                          <m:rPr>
                            <m:brk m:alnAt="23"/>
                          </m:rPr>
                          <a:rPr lang="en-US" altLang="zh-CN" sz="2400" b="1" i="1" dirty="0">
                            <a:latin typeface="Cambria Math" panose="02040503050406030204" pitchFamily="18" charset="0"/>
                            <a:ea typeface="Cambria Math" panose="02040503050406030204" pitchFamily="18" charset="0"/>
                          </a:rPr>
                          <m:t>𝒊</m:t>
                        </m:r>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𝟏</m:t>
                        </m:r>
                      </m:sub>
                      <m:sup>
                        <m:r>
                          <a:rPr lang="en-US" altLang="zh-CN" sz="2400" b="1" i="1" dirty="0" smtClean="0">
                            <a:latin typeface="Cambria Math" panose="02040503050406030204" pitchFamily="18" charset="0"/>
                            <a:ea typeface="Cambria Math" panose="02040503050406030204" pitchFamily="18" charset="0"/>
                          </a:rPr>
                          <m:t>𝒏</m:t>
                        </m:r>
                      </m:sup>
                      <m:e>
                        <m:f>
                          <m:fPr>
                            <m:ctrlPr>
                              <a:rPr lang="en-US" altLang="zh-CN" sz="2400" b="1" i="1" dirty="0">
                                <a:latin typeface="Cambria Math" panose="02040503050406030204" pitchFamily="18" charset="0"/>
                                <a:ea typeface="Cambria Math" panose="02040503050406030204" pitchFamily="18" charset="0"/>
                              </a:rPr>
                            </m:ctrlPr>
                          </m:fPr>
                          <m:num>
                            <m:r>
                              <a:rPr lang="en-US" altLang="zh-CN" sz="2400" b="1" i="1" dirty="0">
                                <a:latin typeface="Cambria Math" panose="02040503050406030204" pitchFamily="18" charset="0"/>
                                <a:ea typeface="Cambria Math" panose="02040503050406030204" pitchFamily="18" charset="0"/>
                              </a:rPr>
                              <m:t>|</m:t>
                            </m:r>
                            <m:sSub>
                              <m:sSubPr>
                                <m:ctrlPr>
                                  <a:rPr lang="en-US" altLang="zh-CN" sz="2400" b="1" i="1" dirty="0">
                                    <a:latin typeface="Cambria Math" panose="02040503050406030204" pitchFamily="18" charset="0"/>
                                    <a:ea typeface="Cambria Math" panose="02040503050406030204" pitchFamily="18" charset="0"/>
                                  </a:rPr>
                                </m:ctrlPr>
                              </m:sSubPr>
                              <m:e>
                                <m:r>
                                  <a:rPr lang="en-US" altLang="zh-CN" sz="2400" b="1" i="1" dirty="0">
                                    <a:latin typeface="Cambria Math" panose="02040503050406030204" pitchFamily="18" charset="0"/>
                                    <a:ea typeface="Cambria Math" panose="02040503050406030204" pitchFamily="18" charset="0"/>
                                  </a:rPr>
                                  <m:t>𝑫</m:t>
                                </m:r>
                              </m:e>
                              <m:sub>
                                <m:r>
                                  <a:rPr lang="en-US" altLang="zh-CN" sz="2400" b="1" i="1" dirty="0">
                                    <a:latin typeface="Cambria Math" panose="02040503050406030204" pitchFamily="18" charset="0"/>
                                    <a:ea typeface="Cambria Math" panose="02040503050406030204" pitchFamily="18" charset="0"/>
                                  </a:rPr>
                                  <m:t>𝒊</m:t>
                                </m:r>
                              </m:sub>
                            </m:sSub>
                            <m:r>
                              <a:rPr lang="en-US" altLang="zh-CN" sz="2400" b="1" i="1" dirty="0">
                                <a:latin typeface="Cambria Math" panose="02040503050406030204" pitchFamily="18" charset="0"/>
                                <a:ea typeface="Cambria Math" panose="02040503050406030204" pitchFamily="18" charset="0"/>
                              </a:rPr>
                              <m:t>|</m:t>
                            </m:r>
                          </m:num>
                          <m:den>
                            <m:r>
                              <a:rPr lang="en-US" altLang="zh-CN" sz="2400" b="1"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𝑫</m:t>
                            </m:r>
                            <m:r>
                              <a:rPr lang="en-US" altLang="zh-CN" sz="2400" b="1" i="1" dirty="0">
                                <a:latin typeface="Cambria Math" panose="02040503050406030204" pitchFamily="18" charset="0"/>
                                <a:ea typeface="Cambria Math" panose="02040503050406030204" pitchFamily="18" charset="0"/>
                              </a:rPr>
                              <m:t>|</m:t>
                            </m:r>
                          </m:den>
                        </m:f>
                        <m:sSub>
                          <m:sSubPr>
                            <m:ctrlPr>
                              <a:rPr lang="en-US" altLang="zh-CN" sz="2400" b="1" i="1" dirty="0">
                                <a:latin typeface="Cambria Math" panose="02040503050406030204" pitchFamily="18" charset="0"/>
                                <a:ea typeface="Cambria Math" panose="02040503050406030204" pitchFamily="18" charset="0"/>
                              </a:rPr>
                            </m:ctrlPr>
                          </m:sSubPr>
                          <m:e>
                            <m:r>
                              <a:rPr lang="en-US" altLang="zh-CN" sz="2400" b="1" i="1" dirty="0">
                                <a:latin typeface="Cambria Math" panose="02040503050406030204" pitchFamily="18" charset="0"/>
                                <a:ea typeface="Cambria Math" panose="02040503050406030204" pitchFamily="18" charset="0"/>
                              </a:rPr>
                              <m:t>𝒍𝒐𝒈</m:t>
                            </m:r>
                          </m:e>
                          <m:sub>
                            <m:r>
                              <a:rPr lang="en-US" altLang="zh-CN" sz="2400" b="1" i="1" dirty="0">
                                <a:latin typeface="Cambria Math" panose="02040503050406030204" pitchFamily="18" charset="0"/>
                                <a:ea typeface="Cambria Math" panose="02040503050406030204" pitchFamily="18" charset="0"/>
                              </a:rPr>
                              <m:t>𝟐</m:t>
                            </m:r>
                          </m:sub>
                        </m:sSub>
                        <m:f>
                          <m:fPr>
                            <m:ctrlPr>
                              <a:rPr lang="en-US" altLang="zh-CN" sz="2400" i="1" dirty="0">
                                <a:latin typeface="Cambria Math" panose="02040503050406030204" pitchFamily="18" charset="0"/>
                                <a:ea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𝑫</m:t>
                                </m:r>
                              </m:e>
                              <m:sub>
                                <m:r>
                                  <a:rPr lang="en-US" altLang="zh-CN" sz="2400" i="1" dirty="0">
                                    <a:latin typeface="Cambria Math" panose="02040503050406030204" pitchFamily="18" charset="0"/>
                                    <a:ea typeface="Cambria Math" panose="02040503050406030204" pitchFamily="18" charset="0"/>
                                  </a:rPr>
                                  <m:t>𝒊</m:t>
                                </m:r>
                              </m:sub>
                            </m:sSub>
                            <m:r>
                              <a:rPr lang="en-US" altLang="zh-CN" sz="2400" i="1" dirty="0">
                                <a:latin typeface="Cambria Math" panose="02040503050406030204" pitchFamily="18" charset="0"/>
                                <a:ea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𝑫</m:t>
                            </m:r>
                            <m:r>
                              <a:rPr lang="en-US" altLang="zh-CN" sz="2400" i="1" dirty="0">
                                <a:latin typeface="Cambria Math" panose="02040503050406030204" pitchFamily="18" charset="0"/>
                                <a:ea typeface="Cambria Math" panose="02040503050406030204" pitchFamily="18" charset="0"/>
                              </a:rPr>
                              <m:t>|</m:t>
                            </m:r>
                          </m:den>
                        </m:f>
                      </m:e>
                    </m:nary>
                  </m:oMath>
                </a14:m>
                <a:r>
                  <a:rPr lang="zh-CN" altLang="en-US" sz="2400" dirty="0"/>
                  <a:t>      其中，</a:t>
                </a:r>
                <a:r>
                  <a:rPr lang="en-US" altLang="zh-CN" sz="2400" dirty="0">
                    <a:ea typeface="Cambria Math" panose="02040503050406030204" pitchFamily="18" charset="0"/>
                  </a:rPr>
                  <a:t> </a:t>
                </a:r>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𝒏</m:t>
                    </m:r>
                  </m:oMath>
                </a14:m>
                <a:r>
                  <a:rPr lang="zh-CN" altLang="en-US" sz="2400" dirty="0"/>
                  <a:t>表示特征</a:t>
                </a:r>
                <a14:m>
                  <m:oMath xmlns:m="http://schemas.openxmlformats.org/officeDocument/2006/math">
                    <m:r>
                      <a:rPr lang="en-US" altLang="zh-CN" sz="2400" i="1">
                        <a:latin typeface="Cambria Math" panose="02040503050406030204" pitchFamily="18" charset="0"/>
                      </a:rPr>
                      <m:t>𝑨</m:t>
                    </m:r>
                  </m:oMath>
                </a14:m>
                <a:r>
                  <a:rPr lang="zh-CN" altLang="en-US" sz="2400" dirty="0"/>
                  <a:t>的取值个数</a:t>
                </a:r>
                <a:endParaRPr lang="en-US" altLang="zh-CN" sz="2400" dirty="0"/>
              </a:p>
              <a:p>
                <a:pPr lvl="1">
                  <a:lnSpc>
                    <a:spcPct val="150000"/>
                  </a:lnSpc>
                </a:pP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𝑯</m:t>
                        </m:r>
                      </m:e>
                      <m:sub>
                        <m:r>
                          <a:rPr lang="zh-CN" altLang="en-US" sz="2400" i="1">
                            <a:latin typeface="Cambria Math" panose="02040503050406030204" pitchFamily="18" charset="0"/>
                          </a:rPr>
                          <m:t>年龄</m:t>
                        </m:r>
                      </m:sub>
                    </m:sSub>
                    <m:r>
                      <a:rPr lang="en-US" altLang="zh-CN" sz="2400"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𝟓𝟖𝟓</m:t>
                    </m:r>
                  </m:oMath>
                </a14:m>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𝑯</m:t>
                        </m:r>
                      </m:e>
                      <m:sub>
                        <m:r>
                          <a:rPr lang="zh-CN" altLang="en-US" sz="2400" i="1">
                            <a:latin typeface="Cambria Math" panose="02040503050406030204" pitchFamily="18" charset="0"/>
                          </a:rPr>
                          <m:t>有工作</m:t>
                        </m:r>
                      </m:sub>
                    </m:sSub>
                    <m:r>
                      <a:rPr lang="en-US" altLang="zh-CN" sz="2400" i="1">
                        <a:latin typeface="Cambria Math" panose="02040503050406030204" pitchFamily="18" charset="0"/>
                      </a:rPr>
                      <m:t>=</m:t>
                    </m:r>
                    <m:r>
                      <a:rPr lang="en-US" altLang="zh-CN" sz="2400" i="1">
                        <a:latin typeface="Cambria Math" panose="02040503050406030204" pitchFamily="18" charset="0"/>
                      </a:rPr>
                      <m:t>𝟎</m:t>
                    </m:r>
                    <m:r>
                      <a:rPr lang="en-US" altLang="zh-CN" sz="2400" i="1">
                        <a:latin typeface="Cambria Math" panose="02040503050406030204" pitchFamily="18" charset="0"/>
                      </a:rPr>
                      <m:t>.</m:t>
                    </m:r>
                    <m:r>
                      <a:rPr lang="en-US" altLang="zh-CN" sz="2400" b="1" i="1">
                        <a:latin typeface="Cambria Math" panose="02040503050406030204" pitchFamily="18" charset="0"/>
                      </a:rPr>
                      <m:t>𝟗𝟏𝟖</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𝑯</m:t>
                        </m:r>
                      </m:e>
                      <m:sub>
                        <m:r>
                          <a:rPr lang="zh-CN" altLang="en-US" sz="2400" i="1">
                            <a:latin typeface="Cambria Math" panose="02040503050406030204" pitchFamily="18" charset="0"/>
                          </a:rPr>
                          <m:t>有房子</m:t>
                        </m:r>
                      </m:sub>
                    </m:sSub>
                    <m:r>
                      <a:rPr lang="en-US" altLang="zh-CN" sz="2400" i="1">
                        <a:latin typeface="Cambria Math" panose="02040503050406030204" pitchFamily="18" charset="0"/>
                      </a:rPr>
                      <m:t>=</m:t>
                    </m:r>
                    <m:r>
                      <a:rPr lang="en-US" altLang="zh-CN" sz="2400" i="1">
                        <a:latin typeface="Cambria Math" panose="02040503050406030204" pitchFamily="18" charset="0"/>
                      </a:rPr>
                      <m:t>𝟎</m:t>
                    </m:r>
                    <m:r>
                      <a:rPr lang="en-US" altLang="zh-CN" sz="2400" i="1">
                        <a:latin typeface="Cambria Math" panose="02040503050406030204" pitchFamily="18" charset="0"/>
                      </a:rPr>
                      <m:t>.</m:t>
                    </m:r>
                    <m:r>
                      <a:rPr lang="en-US" altLang="zh-CN" sz="2400" b="1" i="1">
                        <a:latin typeface="Cambria Math" panose="02040503050406030204" pitchFamily="18" charset="0"/>
                      </a:rPr>
                      <m:t>𝟗𝟕𝟏</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𝑯</m:t>
                        </m:r>
                      </m:e>
                      <m:sub>
                        <m:r>
                          <a:rPr lang="zh-CN" altLang="en-US" sz="2400" i="1">
                            <a:latin typeface="Cambria Math" panose="02040503050406030204" pitchFamily="18" charset="0"/>
                          </a:rPr>
                          <m:t>信贷</m:t>
                        </m:r>
                      </m:sub>
                    </m:sSub>
                    <m:r>
                      <a:rPr lang="en-US" altLang="zh-CN" sz="2400"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𝟓𝟔𝟔</m:t>
                    </m:r>
                  </m:oMath>
                </a14:m>
                <a:endParaRPr lang="en-US" altLang="zh-CN" sz="2400" dirty="0"/>
              </a:p>
              <a:p>
                <a:pPr lvl="1">
                  <a:lnSpc>
                    <a:spcPct val="150000"/>
                  </a:lnSpc>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𝑯</m:t>
                        </m:r>
                      </m:e>
                      <m:sub>
                        <m:r>
                          <a:rPr lang="zh-CN" altLang="en-US" sz="2400" i="1">
                            <a:latin typeface="Cambria Math" panose="02040503050406030204" pitchFamily="18" charset="0"/>
                          </a:rPr>
                          <m:t>编号</m:t>
                        </m:r>
                      </m:sub>
                    </m:sSub>
                    <m:r>
                      <a:rPr lang="en-US" altLang="zh-CN" sz="2400" i="1">
                        <a:latin typeface="Cambria Math" panose="02040503050406030204" pitchFamily="18" charset="0"/>
                      </a:rPr>
                      <m:t>=</m:t>
                    </m:r>
                    <m:r>
                      <a:rPr lang="en-US" altLang="zh-CN" sz="2400" b="1" i="1">
                        <a:latin typeface="Cambria Math" panose="02040503050406030204" pitchFamily="18" charset="0"/>
                      </a:rPr>
                      <m:t>𝟑</m:t>
                    </m:r>
                    <m:r>
                      <a:rPr lang="en-US" altLang="zh-CN" sz="2400" b="1" i="1">
                        <a:latin typeface="Cambria Math" panose="02040503050406030204" pitchFamily="18" charset="0"/>
                      </a:rPr>
                      <m:t>.</m:t>
                    </m:r>
                    <m:r>
                      <a:rPr lang="en-US" altLang="zh-CN" sz="2400" b="1" i="1">
                        <a:latin typeface="Cambria Math" panose="02040503050406030204" pitchFamily="18" charset="0"/>
                      </a:rPr>
                      <m:t>𝟗𝟎𝟕</m:t>
                    </m:r>
                  </m:oMath>
                </a14:m>
                <a:endParaRPr lang="zh-CN" altLang="en-US" sz="2400" dirty="0"/>
              </a:p>
              <a:p>
                <a:pPr>
                  <a:lnSpc>
                    <a:spcPct val="100000"/>
                  </a:lnSpc>
                </a:pPr>
                <a:endParaRPr lang="zh-CN" altLang="en-US" sz="2800" dirty="0"/>
              </a:p>
            </p:txBody>
          </p:sp>
        </mc:Choice>
        <mc:Fallback xmlns="">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6"/>
                <a:stretch>
                  <a:fillRect l="-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170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00000"/>
              </a:lnSpc>
            </a:pPr>
            <a:r>
              <a:rPr lang="zh-CN" altLang="en-US" sz="2800" dirty="0"/>
              <a:t>分类决策树模型是一种描述对实例进行分类的树形结构</a:t>
            </a:r>
          </a:p>
          <a:p>
            <a:pPr>
              <a:lnSpc>
                <a:spcPct val="100000"/>
              </a:lnSpc>
            </a:pPr>
            <a:r>
              <a:rPr lang="zh-CN" altLang="en-US" sz="2800" dirty="0"/>
              <a:t>结点</a:t>
            </a:r>
            <a:r>
              <a:rPr lang="en-US" altLang="zh-CN" sz="2800" dirty="0"/>
              <a:t>+</a:t>
            </a:r>
            <a:r>
              <a:rPr lang="zh-CN" altLang="en-US" sz="2800" dirty="0"/>
              <a:t>有向边</a:t>
            </a:r>
          </a:p>
          <a:p>
            <a:pPr>
              <a:lnSpc>
                <a:spcPct val="100000"/>
              </a:lnSpc>
            </a:pPr>
            <a:r>
              <a:rPr lang="zh-CN" altLang="en-US" sz="2800" dirty="0"/>
              <a:t>内部结点：特征或者属性</a:t>
            </a:r>
          </a:p>
          <a:p>
            <a:pPr>
              <a:lnSpc>
                <a:spcPct val="100000"/>
              </a:lnSpc>
            </a:pPr>
            <a:r>
              <a:rPr lang="zh-CN" altLang="en-US" sz="2800" dirty="0"/>
              <a:t>叶节点：类</a:t>
            </a:r>
            <a:endParaRPr lang="en-US" altLang="zh-CN" sz="2800" dirty="0"/>
          </a:p>
          <a:p>
            <a:pPr>
              <a:lnSpc>
                <a:spcPct val="100000"/>
              </a:lnSpc>
            </a:pPr>
            <a:endParaRPr lang="en-US" altLang="zh-CN" sz="2800" dirty="0"/>
          </a:p>
          <a:p>
            <a:pPr>
              <a:lnSpc>
                <a:spcPct val="100000"/>
              </a:lnSpc>
            </a:pPr>
            <a:r>
              <a:rPr lang="zh-CN" altLang="en-US" sz="2800" b="1" dirty="0">
                <a:solidFill>
                  <a:srgbClr val="FF0000"/>
                </a:solidFill>
              </a:rPr>
              <a:t>优点</a:t>
            </a:r>
            <a:r>
              <a:rPr lang="zh-CN" altLang="en-US" sz="2800" dirty="0"/>
              <a:t>：自学习，不需要过多了解背景知识</a:t>
            </a:r>
          </a:p>
          <a:p>
            <a:pPr>
              <a:lnSpc>
                <a:spcPct val="100000"/>
              </a:lnSpc>
            </a:pPr>
            <a:r>
              <a:rPr lang="zh-CN" altLang="en-US" sz="2800" dirty="0"/>
              <a:t>有监督学习，从一类无序、无规则的事物（概念）中推理出决策树的</a:t>
            </a:r>
            <a:r>
              <a:rPr lang="zh-CN" altLang="en-US" sz="2800" dirty="0">
                <a:solidFill>
                  <a:srgbClr val="FF0000"/>
                </a:solidFill>
              </a:rPr>
              <a:t>分类规则</a:t>
            </a:r>
          </a:p>
          <a:p>
            <a:pPr>
              <a:lnSpc>
                <a:spcPct val="100000"/>
              </a:lnSpc>
            </a:pPr>
            <a:endParaRPr lang="zh-CN" altLang="en-US" sz="2800" dirty="0"/>
          </a:p>
          <a:p>
            <a:pPr>
              <a:lnSpc>
                <a:spcPct val="100000"/>
              </a:lnSpc>
            </a:pPr>
            <a:endParaRPr lang="zh-CN" altLang="en-US" sz="2800" dirty="0"/>
          </a:p>
        </p:txBody>
      </p:sp>
      <p:pic>
        <p:nvPicPr>
          <p:cNvPr id="16" name="图片 15">
            <a:extLst>
              <a:ext uri="{FF2B5EF4-FFF2-40B4-BE49-F238E27FC236}">
                <a16:creationId xmlns:a16="http://schemas.microsoft.com/office/drawing/2014/main" id="{3C71EB64-2A79-46C2-99B5-DFBA389E579B}"/>
              </a:ext>
            </a:extLst>
          </p:cNvPr>
          <p:cNvPicPr>
            <a:picLocks noChangeAspect="1"/>
          </p:cNvPicPr>
          <p:nvPr/>
        </p:nvPicPr>
        <p:blipFill>
          <a:blip r:embed="rId5"/>
          <a:stretch>
            <a:fillRect/>
          </a:stretch>
        </p:blipFill>
        <p:spPr>
          <a:xfrm>
            <a:off x="8184021" y="1900718"/>
            <a:ext cx="2553805" cy="2712489"/>
          </a:xfrm>
          <a:prstGeom prst="rect">
            <a:avLst/>
          </a:prstGeom>
        </p:spPr>
      </p:pic>
    </p:spTree>
    <p:extLst>
      <p:ext uri="{BB962C8B-B14F-4D97-AF65-F5344CB8AC3E}">
        <p14:creationId xmlns:p14="http://schemas.microsoft.com/office/powerpoint/2010/main" val="119972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50000"/>
              </a:lnSpc>
            </a:pPr>
            <a:r>
              <a:rPr lang="en-US" altLang="zh-CN" sz="2800" dirty="0"/>
              <a:t>C4.5</a:t>
            </a:r>
            <a:r>
              <a:rPr lang="zh-CN" altLang="en-US" sz="2800" dirty="0"/>
              <a:t>算法</a:t>
            </a:r>
            <a:endParaRPr lang="en-US" altLang="zh-CN" sz="2800" dirty="0"/>
          </a:p>
          <a:p>
            <a:pPr lvl="1">
              <a:lnSpc>
                <a:spcPct val="150000"/>
              </a:lnSpc>
            </a:pPr>
            <a:r>
              <a:rPr lang="zh-CN" altLang="en-US" sz="2400" dirty="0"/>
              <a:t>信息增益率来选择</a:t>
            </a:r>
            <a:endParaRPr lang="en-US" altLang="zh-CN" sz="2400" dirty="0"/>
          </a:p>
          <a:p>
            <a:pPr lvl="1">
              <a:lnSpc>
                <a:spcPct val="150000"/>
              </a:lnSpc>
            </a:pPr>
            <a:r>
              <a:rPr lang="zh-CN" altLang="en-US" sz="2400" dirty="0"/>
              <a:t>构造过程中进行剪枝</a:t>
            </a:r>
            <a:endParaRPr lang="en-US" altLang="zh-CN" sz="2400" dirty="0"/>
          </a:p>
          <a:p>
            <a:pPr lvl="1">
              <a:lnSpc>
                <a:spcPct val="150000"/>
              </a:lnSpc>
            </a:pPr>
            <a:r>
              <a:rPr lang="zh-CN" altLang="en-US" sz="2400" dirty="0"/>
              <a:t>非离散数据也能处理</a:t>
            </a:r>
            <a:endParaRPr lang="en-US" altLang="zh-CN" sz="2400" dirty="0"/>
          </a:p>
          <a:p>
            <a:pPr lvl="1">
              <a:lnSpc>
                <a:spcPct val="150000"/>
              </a:lnSpc>
            </a:pPr>
            <a:r>
              <a:rPr lang="zh-CN" altLang="en-US" sz="2400" dirty="0"/>
              <a:t>缺失数据也能处理</a:t>
            </a:r>
            <a:endParaRPr lang="en-US" altLang="zh-CN" sz="2400" dirty="0"/>
          </a:p>
          <a:p>
            <a:pPr>
              <a:lnSpc>
                <a:spcPct val="100000"/>
              </a:lnSpc>
            </a:pPr>
            <a:endParaRPr lang="zh-CN" altLang="en-US" sz="2800" dirty="0"/>
          </a:p>
        </p:txBody>
      </p:sp>
    </p:spTree>
    <p:extLst>
      <p:ext uri="{BB962C8B-B14F-4D97-AF65-F5344CB8AC3E}">
        <p14:creationId xmlns:p14="http://schemas.microsoft.com/office/powerpoint/2010/main" val="3737691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6"/>
            <a:ext cx="10515600" cy="5442067"/>
          </a:xfrm>
          <a:solidFill>
            <a:srgbClr val="FFFFFF">
              <a:alpha val="66000"/>
            </a:srgbClr>
          </a:solidFill>
        </p:spPr>
        <p:txBody>
          <a:bodyPr>
            <a:normAutofit fontScale="92500"/>
          </a:bodyPr>
          <a:lstStyle/>
          <a:p>
            <a:pPr>
              <a:lnSpc>
                <a:spcPct val="150000"/>
              </a:lnSpc>
            </a:pPr>
            <a:r>
              <a:rPr lang="zh-CN" altLang="en-US" sz="2800" b="1" dirty="0">
                <a:solidFill>
                  <a:srgbClr val="FF0000"/>
                </a:solidFill>
              </a:rPr>
              <a:t>过度拟合</a:t>
            </a:r>
            <a:endParaRPr lang="en-US" altLang="zh-CN" sz="2800" b="1" dirty="0">
              <a:solidFill>
                <a:srgbClr val="FF0000"/>
              </a:solidFill>
            </a:endParaRPr>
          </a:p>
          <a:p>
            <a:pPr lvl="1">
              <a:lnSpc>
                <a:spcPct val="150000"/>
              </a:lnSpc>
            </a:pPr>
            <a:r>
              <a:rPr lang="zh-CN" altLang="en-US" sz="2400" dirty="0"/>
              <a:t>决策树对训练样本的特征描述得“</a:t>
            </a:r>
            <a:r>
              <a:rPr lang="zh-CN" altLang="en-US" sz="2400" dirty="0">
                <a:solidFill>
                  <a:srgbClr val="FF0000"/>
                </a:solidFill>
              </a:rPr>
              <a:t>过于精确</a:t>
            </a:r>
            <a:r>
              <a:rPr lang="zh-CN" altLang="en-US" sz="2400" dirty="0"/>
              <a:t>”，无法实现对新样本的合理分析，这种现象一般称为“过拟合”。</a:t>
            </a:r>
            <a:endParaRPr lang="en-US" altLang="zh-CN" sz="2400" dirty="0"/>
          </a:p>
          <a:p>
            <a:pPr>
              <a:lnSpc>
                <a:spcPct val="150000"/>
              </a:lnSpc>
            </a:pPr>
            <a:r>
              <a:rPr lang="zh-CN" altLang="en-US" sz="2400" b="1" dirty="0">
                <a:solidFill>
                  <a:srgbClr val="FF0000"/>
                </a:solidFill>
                <a:latin typeface="楷体" panose="02010609060101010101" pitchFamily="49" charset="-122"/>
              </a:rPr>
              <a:t>原因</a:t>
            </a:r>
            <a:r>
              <a:rPr lang="en-US" altLang="zh-CN" sz="2400" b="1" dirty="0">
                <a:solidFill>
                  <a:srgbClr val="FF0000"/>
                </a:solidFill>
                <a:latin typeface="楷体" panose="02010609060101010101" pitchFamily="49" charset="-122"/>
              </a:rPr>
              <a:t>1</a:t>
            </a:r>
            <a:r>
              <a:rPr lang="zh-CN" altLang="en-US" sz="2400" b="1" dirty="0">
                <a:solidFill>
                  <a:srgbClr val="FF0000"/>
                </a:solidFill>
                <a:latin typeface="楷体" panose="02010609060101010101" pitchFamily="49" charset="-122"/>
              </a:rPr>
              <a:t>：</a:t>
            </a:r>
            <a:endParaRPr lang="en-US" altLang="zh-CN" sz="2400" b="1" dirty="0">
              <a:solidFill>
                <a:srgbClr val="FF0000"/>
              </a:solidFill>
              <a:latin typeface="楷体" panose="02010609060101010101" pitchFamily="49" charset="-122"/>
            </a:endParaRPr>
          </a:p>
          <a:p>
            <a:pPr lvl="1">
              <a:lnSpc>
                <a:spcPct val="150000"/>
              </a:lnSpc>
            </a:pPr>
            <a:r>
              <a:rPr lang="zh-CN" altLang="en-US" sz="2000" dirty="0">
                <a:latin typeface="楷体" panose="02010609060101010101" pitchFamily="49" charset="-122"/>
              </a:rPr>
              <a:t>样本里的噪音数据干扰过大</a:t>
            </a:r>
            <a:endParaRPr lang="en-US" altLang="zh-CN" sz="2000" dirty="0">
              <a:latin typeface="楷体" panose="02010609060101010101" pitchFamily="49" charset="-122"/>
            </a:endParaRPr>
          </a:p>
          <a:p>
            <a:pPr lvl="1">
              <a:lnSpc>
                <a:spcPct val="150000"/>
              </a:lnSpc>
            </a:pPr>
            <a:r>
              <a:rPr lang="zh-CN" altLang="en-US" sz="2000" dirty="0">
                <a:latin typeface="楷体" panose="02010609060101010101" pitchFamily="49" charset="-122"/>
                <a:sym typeface="Arial" pitchFamily="34" charset="0"/>
              </a:rPr>
              <a:t>样本抽取错误，包括（但不限于）样本数量太少，抽样方法错误等</a:t>
            </a:r>
            <a:endParaRPr lang="en-US" altLang="zh-CN" sz="2000" dirty="0">
              <a:latin typeface="楷体" panose="02010609060101010101" pitchFamily="49" charset="-122"/>
              <a:sym typeface="Arial" pitchFamily="34" charset="0"/>
            </a:endParaRPr>
          </a:p>
          <a:p>
            <a:pPr lvl="1">
              <a:lnSpc>
                <a:spcPct val="150000"/>
              </a:lnSpc>
            </a:pPr>
            <a:r>
              <a:rPr lang="zh-CN" altLang="en-US" sz="2000" dirty="0">
                <a:latin typeface="楷体" panose="02010609060101010101" pitchFamily="49" charset="-122"/>
              </a:rPr>
              <a:t>建模时使用了样本中太多无关的输入变量</a:t>
            </a:r>
            <a:endParaRPr lang="en-US" altLang="zh-CN" sz="2000" dirty="0">
              <a:latin typeface="楷体" panose="02010609060101010101" pitchFamily="49" charset="-122"/>
            </a:endParaRPr>
          </a:p>
          <a:p>
            <a:pPr>
              <a:lnSpc>
                <a:spcPct val="150000"/>
              </a:lnSpc>
            </a:pPr>
            <a:r>
              <a:rPr lang="zh-CN" altLang="en-US" sz="2400" b="1" dirty="0">
                <a:solidFill>
                  <a:srgbClr val="FF0000"/>
                </a:solidFill>
                <a:latin typeface="楷体" panose="02010609060101010101" pitchFamily="49" charset="-122"/>
              </a:rPr>
              <a:t>原因</a:t>
            </a:r>
            <a:r>
              <a:rPr lang="en-US" altLang="zh-CN" sz="2400" b="1" dirty="0">
                <a:solidFill>
                  <a:srgbClr val="FF0000"/>
                </a:solidFill>
                <a:latin typeface="楷体" panose="02010609060101010101" pitchFamily="49" charset="-122"/>
              </a:rPr>
              <a:t>2</a:t>
            </a:r>
            <a:r>
              <a:rPr lang="zh-CN" altLang="en-US" sz="2400" b="1" dirty="0">
                <a:solidFill>
                  <a:srgbClr val="FF0000"/>
                </a:solidFill>
                <a:latin typeface="楷体" panose="02010609060101010101" pitchFamily="49" charset="-122"/>
              </a:rPr>
              <a:t>：</a:t>
            </a:r>
            <a:endParaRPr lang="en-US" altLang="zh-CN" sz="2400" b="1" dirty="0">
              <a:solidFill>
                <a:srgbClr val="FF0000"/>
              </a:solidFill>
              <a:latin typeface="楷体" panose="02010609060101010101" pitchFamily="49" charset="-122"/>
            </a:endParaRPr>
          </a:p>
          <a:p>
            <a:pPr lvl="1">
              <a:lnSpc>
                <a:spcPct val="150000"/>
              </a:lnSpc>
            </a:pPr>
            <a:r>
              <a:rPr lang="zh-CN" altLang="en-US" sz="2200" dirty="0">
                <a:latin typeface="楷体" panose="02010609060101010101" pitchFamily="49" charset="-122"/>
              </a:rPr>
              <a:t>在决策树模型搭建中，我们使用的算法对于决策树的生长没有合理的限制和修剪的话，决策树的自由生长有可能每片叶子里只包含单纯的事件数据或非事件数据</a:t>
            </a:r>
            <a:endParaRPr lang="en-US" altLang="zh-CN" sz="2200" dirty="0">
              <a:latin typeface="楷体" panose="02010609060101010101" pitchFamily="49" charset="-122"/>
            </a:endParaRPr>
          </a:p>
        </p:txBody>
      </p:sp>
      <p:sp>
        <p:nvSpPr>
          <p:cNvPr id="8" name="爆炸形: 8 pt  7">
            <a:extLst>
              <a:ext uri="{FF2B5EF4-FFF2-40B4-BE49-F238E27FC236}">
                <a16:creationId xmlns:a16="http://schemas.microsoft.com/office/drawing/2014/main" id="{3A255E50-A1F3-49EC-987E-AD27C1D73E31}"/>
              </a:ext>
            </a:extLst>
          </p:cNvPr>
          <p:cNvSpPr/>
          <p:nvPr/>
        </p:nvSpPr>
        <p:spPr>
          <a:xfrm>
            <a:off x="3476660" y="2638839"/>
            <a:ext cx="2832653" cy="158032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楷体" panose="02010609060101010101" pitchFamily="49" charset="-122"/>
                <a:ea typeface="楷体" panose="02010609060101010101" pitchFamily="49" charset="-122"/>
              </a:rPr>
              <a:t>合理、有效的抽样</a:t>
            </a:r>
          </a:p>
        </p:txBody>
      </p:sp>
      <p:sp>
        <p:nvSpPr>
          <p:cNvPr id="9" name="爆炸形: 8 pt  8">
            <a:extLst>
              <a:ext uri="{FF2B5EF4-FFF2-40B4-BE49-F238E27FC236}">
                <a16:creationId xmlns:a16="http://schemas.microsoft.com/office/drawing/2014/main" id="{2063D808-A476-49ED-AE4A-313432F5B59F}"/>
              </a:ext>
            </a:extLst>
          </p:cNvPr>
          <p:cNvSpPr/>
          <p:nvPr/>
        </p:nvSpPr>
        <p:spPr>
          <a:xfrm>
            <a:off x="2555635" y="4937262"/>
            <a:ext cx="2085940" cy="130451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楷体" panose="02010609060101010101" pitchFamily="49" charset="-122"/>
                <a:ea typeface="楷体" panose="02010609060101010101" pitchFamily="49" charset="-122"/>
              </a:rPr>
              <a:t>剪枝</a:t>
            </a:r>
          </a:p>
        </p:txBody>
      </p:sp>
    </p:spTree>
    <p:extLst>
      <p:ext uri="{BB962C8B-B14F-4D97-AF65-F5344CB8AC3E}">
        <p14:creationId xmlns:p14="http://schemas.microsoft.com/office/powerpoint/2010/main" val="69379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8" name="内容占位符 2">
            <a:extLst>
              <a:ext uri="{FF2B5EF4-FFF2-40B4-BE49-F238E27FC236}">
                <a16:creationId xmlns:a16="http://schemas.microsoft.com/office/drawing/2014/main" id="{F2445FDA-9914-44D4-AC65-F38ABBDF73AB}"/>
              </a:ext>
            </a:extLst>
          </p:cNvPr>
          <p:cNvSpPr txBox="1">
            <a:spLocks/>
          </p:cNvSpPr>
          <p:nvPr/>
        </p:nvSpPr>
        <p:spPr>
          <a:xfrm>
            <a:off x="890453" y="1253331"/>
            <a:ext cx="35072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Times New Roman" panose="02020603050405020304" pitchFamily="18" charset="0"/>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Times New Roman" panose="02020603050405020304" pitchFamily="18" charset="0"/>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例</a:t>
            </a:r>
            <a:endParaRPr lang="en-US" altLang="zh-CN"/>
          </a:p>
          <a:p>
            <a:pPr lvl="1"/>
            <a:r>
              <a:rPr lang="zh-CN" altLang="en-US">
                <a:solidFill>
                  <a:srgbClr val="0070C0"/>
                </a:solidFill>
              </a:rPr>
              <a:t>这里生成的决策树只用到两个特征（两个内节点），</a:t>
            </a:r>
            <a:r>
              <a:rPr lang="en-US" altLang="zh-CN">
                <a:solidFill>
                  <a:srgbClr val="0070C0"/>
                </a:solidFill>
              </a:rPr>
              <a:t>ID3</a:t>
            </a:r>
            <a:r>
              <a:rPr lang="zh-CN" altLang="en-US">
                <a:solidFill>
                  <a:srgbClr val="0070C0"/>
                </a:solidFill>
              </a:rPr>
              <a:t>算法容易存在过拟合问题。</a:t>
            </a:r>
            <a:endParaRPr lang="zh-CN" altLang="en-US" dirty="0">
              <a:solidFill>
                <a:srgbClr val="0070C0"/>
              </a:solidFill>
            </a:endParaRPr>
          </a:p>
        </p:txBody>
      </p:sp>
      <p:cxnSp>
        <p:nvCxnSpPr>
          <p:cNvPr id="9" name="直接箭头连接符 8">
            <a:extLst>
              <a:ext uri="{FF2B5EF4-FFF2-40B4-BE49-F238E27FC236}">
                <a16:creationId xmlns:a16="http://schemas.microsoft.com/office/drawing/2014/main" id="{0D6648E1-D064-4C63-BEB5-3833D0EA54BF}"/>
              </a:ext>
            </a:extLst>
          </p:cNvPr>
          <p:cNvCxnSpPr/>
          <p:nvPr/>
        </p:nvCxnSpPr>
        <p:spPr>
          <a:xfrm flipH="1">
            <a:off x="5055346" y="1911178"/>
            <a:ext cx="1315329" cy="42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F74F2FEC-5FBB-41A6-B52B-4D7BB7A76DFC}"/>
              </a:ext>
            </a:extLst>
          </p:cNvPr>
          <p:cNvSpPr/>
          <p:nvPr/>
        </p:nvSpPr>
        <p:spPr>
          <a:xfrm>
            <a:off x="4710689" y="2333209"/>
            <a:ext cx="485335" cy="365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480C1552-5DFC-4E88-A3C3-145987327F15}"/>
              </a:ext>
            </a:extLst>
          </p:cNvPr>
          <p:cNvCxnSpPr/>
          <p:nvPr/>
        </p:nvCxnSpPr>
        <p:spPr>
          <a:xfrm>
            <a:off x="6715332" y="1929098"/>
            <a:ext cx="1512277" cy="4220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E2C22FD5-260B-40A1-8783-623FD9A4C960}"/>
              </a:ext>
            </a:extLst>
          </p:cNvPr>
          <p:cNvSpPr/>
          <p:nvPr/>
        </p:nvSpPr>
        <p:spPr>
          <a:xfrm>
            <a:off x="8079314" y="2372947"/>
            <a:ext cx="393896" cy="3657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7398A48A-613F-4E72-B6AB-4A4B28AE67AB}"/>
              </a:ext>
            </a:extLst>
          </p:cNvPr>
          <p:cNvSpPr/>
          <p:nvPr/>
        </p:nvSpPr>
        <p:spPr>
          <a:xfrm>
            <a:off x="6364812" y="1560378"/>
            <a:ext cx="393896" cy="3657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468EABC-CB4A-4257-AC83-F0B0576AF8DA}"/>
              </a:ext>
            </a:extLst>
          </p:cNvPr>
          <p:cNvSpPr txBox="1"/>
          <p:nvPr/>
        </p:nvSpPr>
        <p:spPr>
          <a:xfrm>
            <a:off x="7099851" y="1474078"/>
            <a:ext cx="1613095" cy="369332"/>
          </a:xfrm>
          <a:prstGeom prst="rect">
            <a:avLst/>
          </a:prstGeom>
          <a:noFill/>
          <a:ln>
            <a:solidFill>
              <a:schemeClr val="accent1">
                <a:shade val="50000"/>
              </a:schemeClr>
            </a:solidFill>
          </a:ln>
        </p:spPr>
        <p:txBody>
          <a:bodyPr wrap="square" rtlCol="0">
            <a:spAutoFit/>
          </a:bodyPr>
          <a:lstStyle/>
          <a:p>
            <a:pPr algn="ctr"/>
            <a:r>
              <a:rPr lang="zh-CN" altLang="en-US" dirty="0">
                <a:solidFill>
                  <a:srgbClr val="FF0000"/>
                </a:solidFill>
              </a:rPr>
              <a:t>有自己的房子</a:t>
            </a:r>
          </a:p>
        </p:txBody>
      </p:sp>
      <p:sp>
        <p:nvSpPr>
          <p:cNvPr id="15" name="文本框 14">
            <a:extLst>
              <a:ext uri="{FF2B5EF4-FFF2-40B4-BE49-F238E27FC236}">
                <a16:creationId xmlns:a16="http://schemas.microsoft.com/office/drawing/2014/main" id="{BC7A38FD-0B94-4482-834D-134C868959D8}"/>
              </a:ext>
            </a:extLst>
          </p:cNvPr>
          <p:cNvSpPr txBox="1"/>
          <p:nvPr/>
        </p:nvSpPr>
        <p:spPr>
          <a:xfrm>
            <a:off x="5585228" y="1898286"/>
            <a:ext cx="555673" cy="369332"/>
          </a:xfrm>
          <a:prstGeom prst="rect">
            <a:avLst/>
          </a:prstGeom>
          <a:noFill/>
        </p:spPr>
        <p:txBody>
          <a:bodyPr wrap="square" rtlCol="0">
            <a:spAutoFit/>
          </a:bodyPr>
          <a:lstStyle/>
          <a:p>
            <a:r>
              <a:rPr lang="zh-CN" altLang="en-US" dirty="0"/>
              <a:t>是</a:t>
            </a:r>
          </a:p>
        </p:txBody>
      </p:sp>
      <p:sp>
        <p:nvSpPr>
          <p:cNvPr id="16" name="文本框 15">
            <a:extLst>
              <a:ext uri="{FF2B5EF4-FFF2-40B4-BE49-F238E27FC236}">
                <a16:creationId xmlns:a16="http://schemas.microsoft.com/office/drawing/2014/main" id="{76EA05C5-3A93-4444-A490-06FE306453A7}"/>
              </a:ext>
            </a:extLst>
          </p:cNvPr>
          <p:cNvSpPr txBox="1"/>
          <p:nvPr/>
        </p:nvSpPr>
        <p:spPr>
          <a:xfrm>
            <a:off x="7255768" y="1940096"/>
            <a:ext cx="555673" cy="369332"/>
          </a:xfrm>
          <a:prstGeom prst="rect">
            <a:avLst/>
          </a:prstGeom>
          <a:noFill/>
        </p:spPr>
        <p:txBody>
          <a:bodyPr wrap="square" rtlCol="0">
            <a:spAutoFit/>
          </a:bodyPr>
          <a:lstStyle/>
          <a:p>
            <a:r>
              <a:rPr lang="zh-CN" altLang="en-US" dirty="0"/>
              <a:t>否</a:t>
            </a:r>
          </a:p>
        </p:txBody>
      </p:sp>
      <p:sp>
        <p:nvSpPr>
          <p:cNvPr id="17" name="文本框 16">
            <a:extLst>
              <a:ext uri="{FF2B5EF4-FFF2-40B4-BE49-F238E27FC236}">
                <a16:creationId xmlns:a16="http://schemas.microsoft.com/office/drawing/2014/main" id="{5E888D87-293B-4326-A8ED-983F882CEA49}"/>
              </a:ext>
            </a:extLst>
          </p:cNvPr>
          <p:cNvSpPr txBox="1"/>
          <p:nvPr/>
        </p:nvSpPr>
        <p:spPr>
          <a:xfrm>
            <a:off x="4742341" y="2779911"/>
            <a:ext cx="555673" cy="369332"/>
          </a:xfrm>
          <a:prstGeom prst="rect">
            <a:avLst/>
          </a:prstGeom>
          <a:noFill/>
        </p:spPr>
        <p:txBody>
          <a:bodyPr wrap="square" rtlCol="0">
            <a:spAutoFit/>
          </a:bodyPr>
          <a:lstStyle/>
          <a:p>
            <a:r>
              <a:rPr lang="zh-CN" altLang="en-US" dirty="0"/>
              <a:t>是</a:t>
            </a:r>
          </a:p>
        </p:txBody>
      </p:sp>
      <p:cxnSp>
        <p:nvCxnSpPr>
          <p:cNvPr id="18" name="直接箭头连接符 17">
            <a:extLst>
              <a:ext uri="{FF2B5EF4-FFF2-40B4-BE49-F238E27FC236}">
                <a16:creationId xmlns:a16="http://schemas.microsoft.com/office/drawing/2014/main" id="{C96B9854-DB71-4EE4-AD5A-7CC1950AC2FD}"/>
              </a:ext>
            </a:extLst>
          </p:cNvPr>
          <p:cNvCxnSpPr/>
          <p:nvPr/>
        </p:nvCxnSpPr>
        <p:spPr>
          <a:xfrm flipH="1">
            <a:off x="7408461" y="2743171"/>
            <a:ext cx="657665" cy="432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95174B1-EBC6-4085-979F-060340851AFD}"/>
              </a:ext>
            </a:extLst>
          </p:cNvPr>
          <p:cNvSpPr txBox="1"/>
          <p:nvPr/>
        </p:nvSpPr>
        <p:spPr>
          <a:xfrm>
            <a:off x="7499021" y="2683385"/>
            <a:ext cx="555673" cy="369332"/>
          </a:xfrm>
          <a:prstGeom prst="rect">
            <a:avLst/>
          </a:prstGeom>
          <a:noFill/>
        </p:spPr>
        <p:txBody>
          <a:bodyPr wrap="square" rtlCol="0">
            <a:spAutoFit/>
          </a:bodyPr>
          <a:lstStyle/>
          <a:p>
            <a:r>
              <a:rPr lang="zh-CN" altLang="en-US" dirty="0"/>
              <a:t>是</a:t>
            </a:r>
          </a:p>
        </p:txBody>
      </p:sp>
      <p:sp>
        <p:nvSpPr>
          <p:cNvPr id="20" name="文本框 19">
            <a:extLst>
              <a:ext uri="{FF2B5EF4-FFF2-40B4-BE49-F238E27FC236}">
                <a16:creationId xmlns:a16="http://schemas.microsoft.com/office/drawing/2014/main" id="{A64C04B9-EC56-440F-A038-DC623570C406}"/>
              </a:ext>
            </a:extLst>
          </p:cNvPr>
          <p:cNvSpPr txBox="1"/>
          <p:nvPr/>
        </p:nvSpPr>
        <p:spPr>
          <a:xfrm>
            <a:off x="8435109" y="2819436"/>
            <a:ext cx="555673" cy="369332"/>
          </a:xfrm>
          <a:prstGeom prst="rect">
            <a:avLst/>
          </a:prstGeom>
          <a:noFill/>
        </p:spPr>
        <p:txBody>
          <a:bodyPr wrap="square" rtlCol="0">
            <a:spAutoFit/>
          </a:bodyPr>
          <a:lstStyle/>
          <a:p>
            <a:r>
              <a:rPr lang="zh-CN" altLang="en-US" dirty="0"/>
              <a:t>否</a:t>
            </a:r>
          </a:p>
        </p:txBody>
      </p:sp>
      <p:cxnSp>
        <p:nvCxnSpPr>
          <p:cNvPr id="21" name="直接箭头连接符 20">
            <a:extLst>
              <a:ext uri="{FF2B5EF4-FFF2-40B4-BE49-F238E27FC236}">
                <a16:creationId xmlns:a16="http://schemas.microsoft.com/office/drawing/2014/main" id="{9A5DF4FC-7A6F-4E80-B121-99BE63AA7C02}"/>
              </a:ext>
            </a:extLst>
          </p:cNvPr>
          <p:cNvCxnSpPr/>
          <p:nvPr/>
        </p:nvCxnSpPr>
        <p:spPr>
          <a:xfrm>
            <a:off x="8459140" y="2776446"/>
            <a:ext cx="626014" cy="438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E202573-662F-4636-A650-273EF29F5236}"/>
              </a:ext>
            </a:extLst>
          </p:cNvPr>
          <p:cNvSpPr txBox="1"/>
          <p:nvPr/>
        </p:nvSpPr>
        <p:spPr>
          <a:xfrm>
            <a:off x="8599232" y="2333209"/>
            <a:ext cx="1160586" cy="369332"/>
          </a:xfrm>
          <a:prstGeom prst="rect">
            <a:avLst/>
          </a:prstGeom>
          <a:noFill/>
          <a:ln>
            <a:solidFill>
              <a:schemeClr val="accent1">
                <a:shade val="50000"/>
              </a:schemeClr>
            </a:solidFill>
          </a:ln>
        </p:spPr>
        <p:txBody>
          <a:bodyPr wrap="square" rtlCol="0">
            <a:spAutoFit/>
          </a:bodyPr>
          <a:lstStyle/>
          <a:p>
            <a:pPr algn="ctr"/>
            <a:r>
              <a:rPr lang="zh-CN" altLang="en-US" dirty="0">
                <a:solidFill>
                  <a:srgbClr val="FF0000"/>
                </a:solidFill>
              </a:rPr>
              <a:t>有工作</a:t>
            </a:r>
          </a:p>
        </p:txBody>
      </p:sp>
      <p:graphicFrame>
        <p:nvGraphicFramePr>
          <p:cNvPr id="23" name="表格 22">
            <a:extLst>
              <a:ext uri="{FF2B5EF4-FFF2-40B4-BE49-F238E27FC236}">
                <a16:creationId xmlns:a16="http://schemas.microsoft.com/office/drawing/2014/main" id="{70016BDB-824B-427E-A954-10239902EB95}"/>
              </a:ext>
            </a:extLst>
          </p:cNvPr>
          <p:cNvGraphicFramePr>
            <a:graphicFrameLocks noGrp="1"/>
          </p:cNvGraphicFramePr>
          <p:nvPr/>
        </p:nvGraphicFramePr>
        <p:xfrm>
          <a:off x="5015485" y="3190380"/>
          <a:ext cx="3249639" cy="1548359"/>
        </p:xfrm>
        <a:graphic>
          <a:graphicData uri="http://schemas.openxmlformats.org/drawingml/2006/table">
            <a:tbl>
              <a:tblPr firstRow="1" bandRow="1">
                <a:tableStyleId>{5C22544A-7EE6-4342-B048-85BDC9FD1C3A}</a:tableStyleId>
              </a:tblPr>
              <a:tblGrid>
                <a:gridCol w="573570">
                  <a:extLst>
                    <a:ext uri="{9D8B030D-6E8A-4147-A177-3AD203B41FA5}">
                      <a16:colId xmlns:a16="http://schemas.microsoft.com/office/drawing/2014/main" val="20000"/>
                    </a:ext>
                  </a:extLst>
                </a:gridCol>
                <a:gridCol w="769102">
                  <a:extLst>
                    <a:ext uri="{9D8B030D-6E8A-4147-A177-3AD203B41FA5}">
                      <a16:colId xmlns:a16="http://schemas.microsoft.com/office/drawing/2014/main" val="20001"/>
                    </a:ext>
                  </a:extLst>
                </a:gridCol>
                <a:gridCol w="1217650">
                  <a:extLst>
                    <a:ext uri="{9D8B030D-6E8A-4147-A177-3AD203B41FA5}">
                      <a16:colId xmlns:a16="http://schemas.microsoft.com/office/drawing/2014/main" val="20002"/>
                    </a:ext>
                  </a:extLst>
                </a:gridCol>
                <a:gridCol w="689317">
                  <a:extLst>
                    <a:ext uri="{9D8B030D-6E8A-4147-A177-3AD203B41FA5}">
                      <a16:colId xmlns:a16="http://schemas.microsoft.com/office/drawing/2014/main" val="20003"/>
                    </a:ext>
                  </a:extLst>
                </a:gridCol>
              </a:tblGrid>
              <a:tr h="370840">
                <a:tc>
                  <a:txBody>
                    <a:bodyPr/>
                    <a:lstStyle/>
                    <a:p>
                      <a:pPr algn="ctr"/>
                      <a:r>
                        <a:rPr lang="en-US" altLang="zh-CN" dirty="0"/>
                        <a:t>ID</a:t>
                      </a:r>
                      <a:endParaRPr lang="zh-CN" altLang="en-US" dirty="0"/>
                    </a:p>
                  </a:txBody>
                  <a:tcPr/>
                </a:tc>
                <a:tc>
                  <a:txBody>
                    <a:bodyPr/>
                    <a:lstStyle/>
                    <a:p>
                      <a:pPr algn="ctr"/>
                      <a:r>
                        <a:rPr lang="zh-CN" altLang="en-US" dirty="0"/>
                        <a:t>年龄</a:t>
                      </a:r>
                    </a:p>
                  </a:txBody>
                  <a:tcPr/>
                </a:tc>
                <a:tc>
                  <a:txBody>
                    <a:bodyPr/>
                    <a:lstStyle/>
                    <a:p>
                      <a:pPr algn="ctr"/>
                      <a:r>
                        <a:rPr lang="zh-CN" altLang="en-US" dirty="0"/>
                        <a:t>信贷情况</a:t>
                      </a:r>
                    </a:p>
                  </a:txBody>
                  <a:tcPr/>
                </a:tc>
                <a:tc>
                  <a:txBody>
                    <a:bodyPr/>
                    <a:lstStyle/>
                    <a:p>
                      <a:pPr algn="ctr"/>
                      <a:r>
                        <a:rPr lang="zh-CN" altLang="en-US" dirty="0"/>
                        <a:t>类别</a:t>
                      </a:r>
                    </a:p>
                  </a:txBody>
                  <a:tcPr/>
                </a:tc>
                <a:extLst>
                  <a:ext uri="{0D108BD9-81ED-4DB2-BD59-A6C34878D82A}">
                    <a16:rowId xmlns:a16="http://schemas.microsoft.com/office/drawing/2014/main" val="10000"/>
                  </a:ext>
                </a:extLst>
              </a:tr>
              <a:tr h="370840">
                <a:tc>
                  <a:txBody>
                    <a:bodyPr/>
                    <a:lstStyle/>
                    <a:p>
                      <a:pPr algn="ctr"/>
                      <a:r>
                        <a:rPr lang="en-US" altLang="zh-CN" dirty="0"/>
                        <a:t>3</a:t>
                      </a:r>
                      <a:endParaRPr lang="zh-CN" altLang="en-US" dirty="0"/>
                    </a:p>
                  </a:txBody>
                  <a:tcPr/>
                </a:tc>
                <a:tc>
                  <a:txBody>
                    <a:bodyPr/>
                    <a:lstStyle/>
                    <a:p>
                      <a:pPr algn="ctr"/>
                      <a:r>
                        <a:rPr lang="zh-CN" altLang="en-US" dirty="0"/>
                        <a:t>青年</a:t>
                      </a:r>
                    </a:p>
                  </a:txBody>
                  <a:tcPr/>
                </a:tc>
                <a:tc>
                  <a:txBody>
                    <a:bodyPr/>
                    <a:lstStyle/>
                    <a:p>
                      <a:pPr algn="ctr"/>
                      <a:r>
                        <a:rPr lang="zh-CN" altLang="en-US" dirty="0"/>
                        <a:t>好</a:t>
                      </a:r>
                    </a:p>
                  </a:txBody>
                  <a:tcPr/>
                </a:tc>
                <a:tc>
                  <a:txBody>
                    <a:bodyPr/>
                    <a:lstStyle/>
                    <a:p>
                      <a:pPr algn="ctr"/>
                      <a:r>
                        <a:rPr lang="zh-CN" altLang="en-US" dirty="0">
                          <a:solidFill>
                            <a:schemeClr val="accent4">
                              <a:lumMod val="75000"/>
                            </a:schemeClr>
                          </a:solidFill>
                        </a:rPr>
                        <a:t>是</a:t>
                      </a:r>
                    </a:p>
                  </a:txBody>
                  <a:tcPr/>
                </a:tc>
                <a:extLst>
                  <a:ext uri="{0D108BD9-81ED-4DB2-BD59-A6C34878D82A}">
                    <a16:rowId xmlns:a16="http://schemas.microsoft.com/office/drawing/2014/main" val="10001"/>
                  </a:ext>
                </a:extLst>
              </a:tr>
              <a:tr h="435839">
                <a:tc>
                  <a:txBody>
                    <a:bodyPr/>
                    <a:lstStyle/>
                    <a:p>
                      <a:pPr algn="ctr"/>
                      <a:r>
                        <a:rPr lang="en-US" altLang="zh-CN" dirty="0"/>
                        <a:t>13</a:t>
                      </a:r>
                      <a:endParaRPr lang="zh-CN" altLang="en-US" dirty="0"/>
                    </a:p>
                  </a:txBody>
                  <a:tcPr/>
                </a:tc>
                <a:tc>
                  <a:txBody>
                    <a:bodyPr/>
                    <a:lstStyle/>
                    <a:p>
                      <a:pPr algn="ctr"/>
                      <a:r>
                        <a:rPr lang="zh-CN" altLang="en-US" dirty="0"/>
                        <a:t>老年</a:t>
                      </a:r>
                    </a:p>
                  </a:txBody>
                  <a:tcPr/>
                </a:tc>
                <a:tc>
                  <a:txBody>
                    <a:bodyPr/>
                    <a:lstStyle/>
                    <a:p>
                      <a:pPr algn="ctr"/>
                      <a:r>
                        <a:rPr lang="zh-CN" altLang="en-US" dirty="0"/>
                        <a:t>好</a:t>
                      </a:r>
                    </a:p>
                  </a:txBody>
                  <a:tcPr/>
                </a:tc>
                <a:tc>
                  <a:txBody>
                    <a:bodyPr/>
                    <a:lstStyle/>
                    <a:p>
                      <a:pPr algn="ctr"/>
                      <a:r>
                        <a:rPr lang="zh-CN" altLang="en-US" dirty="0">
                          <a:solidFill>
                            <a:schemeClr val="accent4">
                              <a:lumMod val="75000"/>
                            </a:schemeClr>
                          </a:solidFill>
                        </a:rPr>
                        <a:t>是</a:t>
                      </a:r>
                    </a:p>
                  </a:txBody>
                  <a:tcPr/>
                </a:tc>
                <a:extLst>
                  <a:ext uri="{0D108BD9-81ED-4DB2-BD59-A6C34878D82A}">
                    <a16:rowId xmlns:a16="http://schemas.microsoft.com/office/drawing/2014/main" val="10002"/>
                  </a:ext>
                </a:extLst>
              </a:tr>
              <a:tr h="370840">
                <a:tc>
                  <a:txBody>
                    <a:bodyPr/>
                    <a:lstStyle/>
                    <a:p>
                      <a:pPr algn="ctr"/>
                      <a:r>
                        <a:rPr lang="en-US" altLang="zh-CN" dirty="0"/>
                        <a:t>14</a:t>
                      </a:r>
                      <a:endParaRPr lang="zh-CN" altLang="en-US" dirty="0"/>
                    </a:p>
                  </a:txBody>
                  <a:tcPr/>
                </a:tc>
                <a:tc>
                  <a:txBody>
                    <a:bodyPr/>
                    <a:lstStyle/>
                    <a:p>
                      <a:pPr algn="ctr"/>
                      <a:r>
                        <a:rPr lang="zh-CN" altLang="en-US" dirty="0"/>
                        <a:t>老年</a:t>
                      </a:r>
                    </a:p>
                  </a:txBody>
                  <a:tcPr/>
                </a:tc>
                <a:tc>
                  <a:txBody>
                    <a:bodyPr/>
                    <a:lstStyle/>
                    <a:p>
                      <a:pPr algn="ctr"/>
                      <a:r>
                        <a:rPr lang="zh-CN" altLang="en-US" dirty="0"/>
                        <a:t>非常好</a:t>
                      </a:r>
                    </a:p>
                  </a:txBody>
                  <a:tcPr/>
                </a:tc>
                <a:tc>
                  <a:txBody>
                    <a:bodyPr/>
                    <a:lstStyle/>
                    <a:p>
                      <a:pPr algn="ctr"/>
                      <a:r>
                        <a:rPr lang="zh-CN" altLang="en-US" dirty="0">
                          <a:solidFill>
                            <a:schemeClr val="accent4">
                              <a:lumMod val="75000"/>
                            </a:schemeClr>
                          </a:solidFill>
                        </a:rPr>
                        <a:t>是</a:t>
                      </a:r>
                    </a:p>
                  </a:txBody>
                  <a:tcPr/>
                </a:tc>
                <a:extLst>
                  <a:ext uri="{0D108BD9-81ED-4DB2-BD59-A6C34878D82A}">
                    <a16:rowId xmlns:a16="http://schemas.microsoft.com/office/drawing/2014/main" val="10003"/>
                  </a:ext>
                </a:extLst>
              </a:tr>
            </a:tbl>
          </a:graphicData>
        </a:graphic>
      </p:graphicFrame>
      <p:sp>
        <p:nvSpPr>
          <p:cNvPr id="24" name="文本框 23">
            <a:extLst>
              <a:ext uri="{FF2B5EF4-FFF2-40B4-BE49-F238E27FC236}">
                <a16:creationId xmlns:a16="http://schemas.microsoft.com/office/drawing/2014/main" id="{46A556EA-A332-4BFE-9CB3-A7A280324E93}"/>
              </a:ext>
            </a:extLst>
          </p:cNvPr>
          <p:cNvSpPr txBox="1"/>
          <p:nvPr/>
        </p:nvSpPr>
        <p:spPr>
          <a:xfrm>
            <a:off x="6092838" y="4862717"/>
            <a:ext cx="1003494" cy="338554"/>
          </a:xfrm>
          <a:prstGeom prst="rect">
            <a:avLst/>
          </a:prstGeom>
          <a:noFill/>
        </p:spPr>
        <p:txBody>
          <a:bodyPr wrap="square" rtlCol="0">
            <a:spAutoFit/>
          </a:bodyPr>
          <a:lstStyle/>
          <a:p>
            <a:pPr algn="ctr"/>
            <a:r>
              <a:rPr lang="zh-CN" altLang="en-US" sz="1600" dirty="0">
                <a:solidFill>
                  <a:schemeClr val="accent1">
                    <a:lumMod val="75000"/>
                  </a:schemeClr>
                </a:solidFill>
              </a:rPr>
              <a:t>表</a:t>
            </a:r>
            <a:r>
              <a:rPr lang="en-US" altLang="zh-CN" sz="1600" dirty="0">
                <a:solidFill>
                  <a:schemeClr val="accent1">
                    <a:lumMod val="75000"/>
                  </a:schemeClr>
                </a:solidFill>
              </a:rPr>
              <a:t>3</a:t>
            </a:r>
            <a:endParaRPr lang="zh-CN" altLang="en-US" sz="1600" dirty="0">
              <a:solidFill>
                <a:schemeClr val="accent1">
                  <a:lumMod val="75000"/>
                </a:schemeClr>
              </a:solidFill>
            </a:endParaRPr>
          </a:p>
        </p:txBody>
      </p:sp>
      <p:graphicFrame>
        <p:nvGraphicFramePr>
          <p:cNvPr id="25" name="表格 24">
            <a:extLst>
              <a:ext uri="{FF2B5EF4-FFF2-40B4-BE49-F238E27FC236}">
                <a16:creationId xmlns:a16="http://schemas.microsoft.com/office/drawing/2014/main" id="{F6C048C3-7549-436A-A255-A6F3FC8AC791}"/>
              </a:ext>
            </a:extLst>
          </p:cNvPr>
          <p:cNvGraphicFramePr>
            <a:graphicFrameLocks noGrp="1"/>
          </p:cNvGraphicFramePr>
          <p:nvPr/>
        </p:nvGraphicFramePr>
        <p:xfrm>
          <a:off x="8435109" y="3295842"/>
          <a:ext cx="3130060" cy="2590800"/>
        </p:xfrm>
        <a:graphic>
          <a:graphicData uri="http://schemas.openxmlformats.org/drawingml/2006/table">
            <a:tbl>
              <a:tblPr firstRow="1" bandRow="1">
                <a:tableStyleId>{5C22544A-7EE6-4342-B048-85BDC9FD1C3A}</a:tableStyleId>
              </a:tblPr>
              <a:tblGrid>
                <a:gridCol w="541058">
                  <a:extLst>
                    <a:ext uri="{9D8B030D-6E8A-4147-A177-3AD203B41FA5}">
                      <a16:colId xmlns:a16="http://schemas.microsoft.com/office/drawing/2014/main" val="20000"/>
                    </a:ext>
                  </a:extLst>
                </a:gridCol>
                <a:gridCol w="786361">
                  <a:extLst>
                    <a:ext uri="{9D8B030D-6E8A-4147-A177-3AD203B41FA5}">
                      <a16:colId xmlns:a16="http://schemas.microsoft.com/office/drawing/2014/main" val="20001"/>
                    </a:ext>
                  </a:extLst>
                </a:gridCol>
                <a:gridCol w="1138932">
                  <a:extLst>
                    <a:ext uri="{9D8B030D-6E8A-4147-A177-3AD203B41FA5}">
                      <a16:colId xmlns:a16="http://schemas.microsoft.com/office/drawing/2014/main" val="20002"/>
                    </a:ext>
                  </a:extLst>
                </a:gridCol>
                <a:gridCol w="663709">
                  <a:extLst>
                    <a:ext uri="{9D8B030D-6E8A-4147-A177-3AD203B41FA5}">
                      <a16:colId xmlns:a16="http://schemas.microsoft.com/office/drawing/2014/main" val="20003"/>
                    </a:ext>
                  </a:extLst>
                </a:gridCol>
              </a:tblGrid>
              <a:tr h="202135">
                <a:tc>
                  <a:txBody>
                    <a:bodyPr/>
                    <a:lstStyle/>
                    <a:p>
                      <a:pPr algn="ctr"/>
                      <a:r>
                        <a:rPr lang="en-US" altLang="zh-CN" dirty="0"/>
                        <a:t>ID</a:t>
                      </a:r>
                      <a:endParaRPr lang="zh-CN" altLang="en-US" dirty="0"/>
                    </a:p>
                  </a:txBody>
                  <a:tcPr/>
                </a:tc>
                <a:tc>
                  <a:txBody>
                    <a:bodyPr/>
                    <a:lstStyle/>
                    <a:p>
                      <a:pPr algn="ctr"/>
                      <a:r>
                        <a:rPr lang="zh-CN" altLang="en-US" dirty="0"/>
                        <a:t>年龄</a:t>
                      </a:r>
                    </a:p>
                  </a:txBody>
                  <a:tcPr/>
                </a:tc>
                <a:tc>
                  <a:txBody>
                    <a:bodyPr/>
                    <a:lstStyle/>
                    <a:p>
                      <a:pPr algn="ctr"/>
                      <a:r>
                        <a:rPr lang="zh-CN" altLang="en-US" dirty="0"/>
                        <a:t>信贷情况</a:t>
                      </a:r>
                    </a:p>
                  </a:txBody>
                  <a:tcPr/>
                </a:tc>
                <a:tc>
                  <a:txBody>
                    <a:bodyPr/>
                    <a:lstStyle/>
                    <a:p>
                      <a:pPr algn="ctr"/>
                      <a:r>
                        <a:rPr lang="zh-CN" altLang="en-US" dirty="0"/>
                        <a:t>类别</a:t>
                      </a:r>
                    </a:p>
                  </a:txBody>
                  <a:tcPr/>
                </a:tc>
                <a:extLst>
                  <a:ext uri="{0D108BD9-81ED-4DB2-BD59-A6C34878D82A}">
                    <a16:rowId xmlns:a16="http://schemas.microsoft.com/office/drawing/2014/main" val="10000"/>
                  </a:ext>
                </a:extLst>
              </a:tr>
              <a:tr h="370840">
                <a:tc>
                  <a:txBody>
                    <a:bodyPr/>
                    <a:lstStyle/>
                    <a:p>
                      <a:pPr algn="ctr"/>
                      <a:r>
                        <a:rPr lang="en-US" altLang="zh-CN" dirty="0"/>
                        <a:t>1</a:t>
                      </a:r>
                      <a:endParaRPr lang="zh-CN" altLang="en-US" dirty="0"/>
                    </a:p>
                  </a:txBody>
                  <a:tcPr/>
                </a:tc>
                <a:tc>
                  <a:txBody>
                    <a:bodyPr/>
                    <a:lstStyle/>
                    <a:p>
                      <a:pPr algn="ctr"/>
                      <a:r>
                        <a:rPr lang="zh-CN" altLang="en-US" dirty="0"/>
                        <a:t>青年</a:t>
                      </a:r>
                    </a:p>
                  </a:txBody>
                  <a:tcPr/>
                </a:tc>
                <a:tc>
                  <a:txBody>
                    <a:bodyPr/>
                    <a:lstStyle/>
                    <a:p>
                      <a:pPr algn="ctr"/>
                      <a:r>
                        <a:rPr lang="zh-CN" altLang="en-US" dirty="0"/>
                        <a:t>一般</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1"/>
                  </a:ext>
                </a:extLst>
              </a:tr>
              <a:tr h="370840">
                <a:tc>
                  <a:txBody>
                    <a:bodyPr/>
                    <a:lstStyle/>
                    <a:p>
                      <a:pPr algn="ctr"/>
                      <a:r>
                        <a:rPr lang="en-US" altLang="zh-CN" dirty="0"/>
                        <a:t>2</a:t>
                      </a:r>
                      <a:endParaRPr lang="zh-CN" altLang="en-US" dirty="0"/>
                    </a:p>
                  </a:txBody>
                  <a:tcPr/>
                </a:tc>
                <a:tc>
                  <a:txBody>
                    <a:bodyPr/>
                    <a:lstStyle/>
                    <a:p>
                      <a:pPr algn="ctr"/>
                      <a:r>
                        <a:rPr lang="zh-CN" altLang="en-US" dirty="0"/>
                        <a:t>青年</a:t>
                      </a:r>
                    </a:p>
                  </a:txBody>
                  <a:tcPr/>
                </a:tc>
                <a:tc>
                  <a:txBody>
                    <a:bodyPr/>
                    <a:lstStyle/>
                    <a:p>
                      <a:pPr algn="ctr"/>
                      <a:r>
                        <a:rPr lang="zh-CN" altLang="en-US" dirty="0"/>
                        <a:t>好</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2"/>
                  </a:ext>
                </a:extLst>
              </a:tr>
              <a:tr h="370840">
                <a:tc>
                  <a:txBody>
                    <a:bodyPr/>
                    <a:lstStyle/>
                    <a:p>
                      <a:pPr algn="ctr"/>
                      <a:r>
                        <a:rPr lang="en-US" altLang="zh-CN" dirty="0"/>
                        <a:t>5</a:t>
                      </a:r>
                      <a:endParaRPr lang="zh-CN" altLang="en-US" dirty="0"/>
                    </a:p>
                  </a:txBody>
                  <a:tcPr/>
                </a:tc>
                <a:tc>
                  <a:txBody>
                    <a:bodyPr/>
                    <a:lstStyle/>
                    <a:p>
                      <a:pPr algn="ctr"/>
                      <a:r>
                        <a:rPr lang="zh-CN" altLang="en-US" dirty="0"/>
                        <a:t>青年</a:t>
                      </a:r>
                    </a:p>
                  </a:txBody>
                  <a:tcPr/>
                </a:tc>
                <a:tc>
                  <a:txBody>
                    <a:bodyPr/>
                    <a:lstStyle/>
                    <a:p>
                      <a:pPr algn="ctr"/>
                      <a:r>
                        <a:rPr lang="zh-CN" altLang="en-US" dirty="0"/>
                        <a:t>一般</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3"/>
                  </a:ext>
                </a:extLst>
              </a:tr>
              <a:tr h="370840">
                <a:tc>
                  <a:txBody>
                    <a:bodyPr/>
                    <a:lstStyle/>
                    <a:p>
                      <a:pPr algn="ctr"/>
                      <a:r>
                        <a:rPr lang="en-US" altLang="zh-CN" dirty="0"/>
                        <a:t>6</a:t>
                      </a:r>
                      <a:endParaRPr lang="zh-CN" altLang="en-US" dirty="0"/>
                    </a:p>
                  </a:txBody>
                  <a:tcPr/>
                </a:tc>
                <a:tc>
                  <a:txBody>
                    <a:bodyPr/>
                    <a:lstStyle/>
                    <a:p>
                      <a:pPr algn="ctr"/>
                      <a:r>
                        <a:rPr lang="zh-CN" altLang="en-US" dirty="0"/>
                        <a:t>中年</a:t>
                      </a:r>
                    </a:p>
                  </a:txBody>
                  <a:tcPr/>
                </a:tc>
                <a:tc>
                  <a:txBody>
                    <a:bodyPr/>
                    <a:lstStyle/>
                    <a:p>
                      <a:pPr algn="ctr"/>
                      <a:r>
                        <a:rPr lang="zh-CN" altLang="en-US" dirty="0"/>
                        <a:t>一般</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4"/>
                  </a:ext>
                </a:extLst>
              </a:tr>
              <a:tr h="370840">
                <a:tc>
                  <a:txBody>
                    <a:bodyPr/>
                    <a:lstStyle/>
                    <a:p>
                      <a:pPr algn="ctr"/>
                      <a:r>
                        <a:rPr lang="en-US" altLang="zh-CN" dirty="0"/>
                        <a:t>7</a:t>
                      </a:r>
                      <a:endParaRPr lang="zh-CN" altLang="en-US" dirty="0"/>
                    </a:p>
                  </a:txBody>
                  <a:tcPr/>
                </a:tc>
                <a:tc>
                  <a:txBody>
                    <a:bodyPr/>
                    <a:lstStyle/>
                    <a:p>
                      <a:pPr algn="ctr"/>
                      <a:r>
                        <a:rPr lang="zh-CN" altLang="en-US" dirty="0"/>
                        <a:t>中年</a:t>
                      </a:r>
                    </a:p>
                  </a:txBody>
                  <a:tcPr/>
                </a:tc>
                <a:tc>
                  <a:txBody>
                    <a:bodyPr/>
                    <a:lstStyle/>
                    <a:p>
                      <a:pPr algn="ctr"/>
                      <a:r>
                        <a:rPr lang="zh-CN" altLang="en-US" dirty="0"/>
                        <a:t>好</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5"/>
                  </a:ext>
                </a:extLst>
              </a:tr>
              <a:tr h="370840">
                <a:tc>
                  <a:txBody>
                    <a:bodyPr/>
                    <a:lstStyle/>
                    <a:p>
                      <a:pPr algn="ctr"/>
                      <a:r>
                        <a:rPr lang="en-US" altLang="zh-CN" dirty="0"/>
                        <a:t>15</a:t>
                      </a:r>
                      <a:endParaRPr lang="zh-CN" altLang="en-US" dirty="0"/>
                    </a:p>
                  </a:txBody>
                  <a:tcPr/>
                </a:tc>
                <a:tc>
                  <a:txBody>
                    <a:bodyPr/>
                    <a:lstStyle/>
                    <a:p>
                      <a:pPr algn="ctr"/>
                      <a:r>
                        <a:rPr lang="zh-CN" altLang="en-US" dirty="0"/>
                        <a:t>老年</a:t>
                      </a:r>
                    </a:p>
                  </a:txBody>
                  <a:tcPr/>
                </a:tc>
                <a:tc>
                  <a:txBody>
                    <a:bodyPr/>
                    <a:lstStyle/>
                    <a:p>
                      <a:pPr algn="ctr"/>
                      <a:r>
                        <a:rPr lang="zh-CN" altLang="en-US" dirty="0"/>
                        <a:t>一般</a:t>
                      </a:r>
                    </a:p>
                  </a:txBody>
                  <a:tcPr/>
                </a:tc>
                <a:tc>
                  <a:txBody>
                    <a:bodyPr/>
                    <a:lstStyle/>
                    <a:p>
                      <a:pPr algn="ctr"/>
                      <a:r>
                        <a:rPr lang="zh-CN" altLang="en-US" dirty="0">
                          <a:solidFill>
                            <a:srgbClr val="FF0000"/>
                          </a:solidFill>
                        </a:rPr>
                        <a:t>否</a:t>
                      </a:r>
                    </a:p>
                  </a:txBody>
                  <a:tcPr/>
                </a:tc>
                <a:extLst>
                  <a:ext uri="{0D108BD9-81ED-4DB2-BD59-A6C34878D82A}">
                    <a16:rowId xmlns:a16="http://schemas.microsoft.com/office/drawing/2014/main" val="10006"/>
                  </a:ext>
                </a:extLst>
              </a:tr>
            </a:tbl>
          </a:graphicData>
        </a:graphic>
      </p:graphicFrame>
      <p:sp>
        <p:nvSpPr>
          <p:cNvPr id="26" name="文本框 25">
            <a:extLst>
              <a:ext uri="{FF2B5EF4-FFF2-40B4-BE49-F238E27FC236}">
                <a16:creationId xmlns:a16="http://schemas.microsoft.com/office/drawing/2014/main" id="{32F93EC3-3B9B-40BD-8290-35536D8DF94F}"/>
              </a:ext>
            </a:extLst>
          </p:cNvPr>
          <p:cNvSpPr txBox="1"/>
          <p:nvPr/>
        </p:nvSpPr>
        <p:spPr>
          <a:xfrm>
            <a:off x="9371786" y="5935323"/>
            <a:ext cx="1001150" cy="338554"/>
          </a:xfrm>
          <a:prstGeom prst="rect">
            <a:avLst/>
          </a:prstGeom>
          <a:noFill/>
        </p:spPr>
        <p:txBody>
          <a:bodyPr wrap="square" rtlCol="0">
            <a:spAutoFit/>
          </a:bodyPr>
          <a:lstStyle/>
          <a:p>
            <a:pPr algn="ctr"/>
            <a:r>
              <a:rPr lang="zh-CN" altLang="en-US" sz="1600" dirty="0">
                <a:solidFill>
                  <a:schemeClr val="accent1">
                    <a:lumMod val="75000"/>
                  </a:schemeClr>
                </a:solidFill>
              </a:rPr>
              <a:t>表</a:t>
            </a:r>
            <a:r>
              <a:rPr lang="en-US" altLang="zh-CN" sz="1600" dirty="0">
                <a:solidFill>
                  <a:schemeClr val="accent1">
                    <a:lumMod val="75000"/>
                  </a:schemeClr>
                </a:solidFill>
              </a:rPr>
              <a:t>4</a:t>
            </a:r>
            <a:endParaRPr lang="zh-CN" altLang="en-US" sz="1600" dirty="0">
              <a:solidFill>
                <a:schemeClr val="accent1">
                  <a:lumMod val="75000"/>
                </a:schemeClr>
              </a:solidFill>
            </a:endParaRPr>
          </a:p>
        </p:txBody>
      </p:sp>
    </p:spTree>
    <p:extLst>
      <p:ext uri="{BB962C8B-B14F-4D97-AF65-F5344CB8AC3E}">
        <p14:creationId xmlns:p14="http://schemas.microsoft.com/office/powerpoint/2010/main" val="4067024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pic>
        <p:nvPicPr>
          <p:cNvPr id="8" name="图片 7">
            <a:extLst>
              <a:ext uri="{FF2B5EF4-FFF2-40B4-BE49-F238E27FC236}">
                <a16:creationId xmlns:a16="http://schemas.microsoft.com/office/drawing/2014/main" id="{BB38949B-88DB-49FB-8525-73800FB62E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991" y="4094611"/>
            <a:ext cx="3328052" cy="236374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41C23E54-507B-41D7-A432-8917B8F75991}"/>
                  </a:ext>
                </a:extLst>
              </p:cNvPr>
              <p:cNvSpPr txBox="1">
                <a:spLocks/>
              </p:cNvSpPr>
              <p:nvPr/>
            </p:nvSpPr>
            <p:spPr>
              <a:xfrm>
                <a:off x="890452" y="1253331"/>
                <a:ext cx="10638939" cy="5316434"/>
              </a:xfrm>
              <a:prstGeom prst="rect">
                <a:avLst/>
              </a:prstGeom>
              <a:solidFill>
                <a:srgbClr val="FFFFFF">
                  <a:alpha val="40000"/>
                </a:srgbClr>
              </a:solidFill>
            </p:spPr>
            <p:txBody>
              <a:bodyPr vert="horz" lIns="91440" tIns="45720" rIns="91440" bIns="45720" rtlCol="0">
                <a:normAutofit fontScale="925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剪枝思路</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：就是在决策树对训练数据的</a:t>
                </a:r>
                <a:r>
                  <a:rPr kumimoji="0" lang="zh-CN" altLang="en-US" sz="2800" b="1" i="0" u="none" strike="noStrike" kern="1200" cap="none" spc="0" normalizeH="0" baseline="0" noProof="0" dirty="0">
                    <a:ln>
                      <a:noFill/>
                    </a:ln>
                    <a:solidFill>
                      <a:srgbClr val="0070C0"/>
                    </a:solidFill>
                    <a:effectLst/>
                    <a:uLnTx/>
                    <a:uFillTx/>
                    <a:latin typeface="华文楷体" panose="02010600040101010101" pitchFamily="2" charset="-122"/>
                    <a:ea typeface="华文楷体" panose="02010600040101010101" pitchFamily="2" charset="-122"/>
                    <a:cs typeface="+mn-cs"/>
                  </a:rPr>
                  <a:t>预测误差</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和</a:t>
                </a:r>
                <a:r>
                  <a:rPr kumimoji="0" lang="zh-CN" altLang="en-US" sz="2800" b="1" i="0" u="none" strike="noStrike" kern="1200" cap="none" spc="0" normalizeH="0" baseline="0" noProof="0" dirty="0">
                    <a:ln>
                      <a:noFill/>
                    </a:ln>
                    <a:solidFill>
                      <a:srgbClr val="0070C0"/>
                    </a:solidFill>
                    <a:effectLst/>
                    <a:uLnTx/>
                    <a:uFillTx/>
                    <a:latin typeface="华文楷体" panose="02010600040101010101" pitchFamily="2" charset="-122"/>
                    <a:ea typeface="华文楷体" panose="02010600040101010101" pitchFamily="2" charset="-122"/>
                    <a:cs typeface="+mn-cs"/>
                  </a:rPr>
                  <a:t>树复杂度</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之间找到一个</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balance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预测误差</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：为所有叶结点的经验熵的和</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设树</a:t>
                </a:r>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T</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的叶结点个数为</a:t>
                </a:r>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|T|</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t</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是树</a:t>
                </a:r>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T</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的叶结点，</a:t>
                </a:r>
                <a14:m>
                  <m:oMath xmlns:m="http://schemas.openxmlformats.org/officeDocument/2006/math">
                    <m:sSub>
                      <m:sSubPr>
                        <m:ctrlPr>
                          <a:rPr kumimoji="0" lang="en-US" altLang="zh-CN" sz="2400" b="1" i="1" u="none" strike="noStrike" kern="1200" cap="none" spc="0" normalizeH="0" baseline="0" noProof="0" smtClean="0">
                            <a:ln>
                              <a:noFill/>
                            </a:ln>
                            <a:solidFill>
                              <a:srgbClr val="0000FF"/>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FF"/>
                            </a:solidFill>
                            <a:effectLst/>
                            <a:uLnTx/>
                            <a:uFillTx/>
                            <a:latin typeface="Cambria Math" panose="02040503050406030204" pitchFamily="18" charset="0"/>
                            <a:cs typeface="+mn-cs"/>
                          </a:rPr>
                          <m:t>𝑁</m:t>
                        </m:r>
                      </m:e>
                      <m:sub>
                        <m:r>
                          <a:rPr kumimoji="0" lang="en-US" altLang="zh-CN" sz="2400" b="0" i="1" u="none" strike="noStrike" kern="1200" cap="none" spc="0" normalizeH="0" baseline="0" noProof="0">
                            <a:ln>
                              <a:noFill/>
                            </a:ln>
                            <a:solidFill>
                              <a:srgbClr val="0000FF"/>
                            </a:solidFill>
                            <a:effectLst/>
                            <a:uLnTx/>
                            <a:uFillTx/>
                            <a:latin typeface="Cambria Math" panose="02040503050406030204" pitchFamily="18" charset="0"/>
                            <a:cs typeface="+mn-cs"/>
                          </a:rPr>
                          <m:t>𝑡</m:t>
                        </m:r>
                      </m:sub>
                    </m:sSub>
                  </m:oMath>
                </a14:m>
                <a:r>
                  <a:rPr kumimoji="0" lang="zh-CN" altLang="en-US" sz="24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表示该叶结点的样本点个数</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zh-CN" altLang="en-US" sz="24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其中</a:t>
                </a:r>
                <a14:m>
                  <m:oMath xmlns:m="http://schemas.openxmlformats.org/officeDocument/2006/math">
                    <m:r>
                      <a:rPr kumimoji="0" lang="en-US" altLang="zh-CN" sz="2400" b="0" i="1" u="none" strike="noStrike" kern="1200" cap="none" spc="0" normalizeH="0" baseline="0" noProof="0">
                        <a:ln>
                          <a:noFill/>
                        </a:ln>
                        <a:solidFill>
                          <a:srgbClr val="0000FF"/>
                        </a:solidFill>
                        <a:effectLst/>
                        <a:uLnTx/>
                        <a:uFillTx/>
                        <a:latin typeface="Cambria Math" panose="02040503050406030204" pitchFamily="18" charset="0"/>
                        <a:cs typeface="+mn-cs"/>
                      </a:rPr>
                      <m:t>𝑘</m:t>
                    </m:r>
                  </m:oMath>
                </a14:m>
                <a:r>
                  <a:rPr kumimoji="0" lang="zh-CN" altLang="en-US" sz="24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类样本点有</a:t>
                </a:r>
                <a14:m>
                  <m:oMath xmlns:m="http://schemas.openxmlformats.org/officeDocument/2006/math">
                    <m:sSub>
                      <m:sSubPr>
                        <m:ctrlPr>
                          <a:rPr kumimoji="0" lang="en-US" altLang="zh-CN" sz="2400" b="1" i="1" u="none" strike="noStrike" kern="1200" cap="none" spc="0" normalizeH="0" baseline="0" noProof="0">
                            <a:ln>
                              <a:noFill/>
                            </a:ln>
                            <a:solidFill>
                              <a:srgbClr val="0000FF"/>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srgbClr val="0000FF"/>
                            </a:solidFill>
                            <a:effectLst/>
                            <a:uLnTx/>
                            <a:uFillTx/>
                            <a:latin typeface="Cambria Math" panose="02040503050406030204" pitchFamily="18" charset="0"/>
                            <a:cs typeface="+mn-cs"/>
                          </a:rPr>
                          <m:t>𝑁</m:t>
                        </m:r>
                      </m:e>
                      <m:sub>
                        <m:r>
                          <a:rPr kumimoji="0" lang="en-US" altLang="zh-CN" sz="2400" b="1" i="1" u="none" strike="noStrike" kern="1200" cap="none" spc="0" normalizeH="0" baseline="0" noProof="0">
                            <a:ln>
                              <a:noFill/>
                            </a:ln>
                            <a:solidFill>
                              <a:srgbClr val="0000FF"/>
                            </a:solidFill>
                            <a:effectLst/>
                            <a:uLnTx/>
                            <a:uFillTx/>
                            <a:latin typeface="Cambria Math" panose="02040503050406030204" pitchFamily="18" charset="0"/>
                            <a:cs typeface="+mn-cs"/>
                          </a:rPr>
                          <m:t>𝑡</m:t>
                        </m:r>
                        <m:r>
                          <a:rPr kumimoji="0" lang="en-US" altLang="zh-CN" sz="2400" b="0" i="1" u="none" strike="noStrike" kern="1200" cap="none" spc="0" normalizeH="0" baseline="0" noProof="0">
                            <a:ln>
                              <a:noFill/>
                            </a:ln>
                            <a:solidFill>
                              <a:srgbClr val="0000FF"/>
                            </a:solidFill>
                            <a:effectLst/>
                            <a:uLnTx/>
                            <a:uFillTx/>
                            <a:latin typeface="Cambria Math" panose="02040503050406030204" pitchFamily="18" charset="0"/>
                            <a:cs typeface="+mn-cs"/>
                          </a:rPr>
                          <m:t>𝑘</m:t>
                        </m:r>
                      </m:sub>
                    </m:sSub>
                  </m:oMath>
                </a14:m>
                <a:r>
                  <a:rPr kumimoji="0" lang="zh-CN" altLang="en-US" sz="2400" b="1" i="0" u="none" strike="noStrike" kern="1200" cap="none" spc="0" normalizeH="0" baseline="0" noProof="0" dirty="0">
                    <a:ln>
                      <a:noFill/>
                    </a:ln>
                    <a:solidFill>
                      <a:srgbClr val="0000FF"/>
                    </a:solidFill>
                    <a:effectLst/>
                    <a:uLnTx/>
                    <a:uFillTx/>
                    <a:latin typeface="华文楷体" panose="02010600040101010101" pitchFamily="2" charset="-122"/>
                    <a:ea typeface="华文楷体" panose="02010600040101010101" pitchFamily="2" charset="-122"/>
                    <a:cs typeface="+mn-cs"/>
                  </a:rPr>
                  <a:t>个</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14:m>
                  <m:oMath xmlns:m="http://schemas.openxmlformats.org/officeDocument/2006/math">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𝑘</m:t>
                    </m:r>
                  </m:oMath>
                </a14:m>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=1,2,…,</a:t>
                </a:r>
                <a:r>
                  <a:rPr kumimoji="0" lang="en-US" altLang="zh-CN" sz="2400" b="1" i="1"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K</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，而</a:t>
                </a:r>
                <a14:m>
                  <m:oMath xmlns:m="http://schemas.openxmlformats.org/officeDocument/2006/math">
                    <m:sSub>
                      <m:sSubPr>
                        <m:ctrlP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𝐻</m:t>
                        </m:r>
                      </m:e>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𝑡</m:t>
                        </m:r>
                      </m:sub>
                    </m:sSub>
                    <m:d>
                      <m:d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𝑇</m:t>
                        </m:r>
                      </m:e>
                    </m:d>
                  </m:oMath>
                </a14:m>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表示叶结点</a:t>
                </a:r>
                <a:r>
                  <a:rPr kumimoji="0" lang="en-US" altLang="zh-CN" sz="2400" b="1" i="1"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t</a:t>
                </a: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的经验熵。</a:t>
                </a:r>
                <a:endPar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600" b="0" i="1" u="none" strike="noStrike" kern="1200" cap="none" spc="0" normalizeH="0" baseline="0" noProof="0">
                              <a:ln>
                                <a:noFill/>
                              </a:ln>
                              <a:solidFill>
                                <a:srgbClr val="000000"/>
                              </a:solidFill>
                              <a:effectLst/>
                              <a:uLnTx/>
                              <a:uFillTx/>
                              <a:latin typeface="Cambria Math" panose="02040503050406030204" pitchFamily="18" charset="0"/>
                              <a:cs typeface="+mn-cs"/>
                            </a:rPr>
                            <m:t>    </m:t>
                          </m:r>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𝐻</m:t>
                          </m:r>
                        </m:e>
                        <m:sub>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𝑡</m:t>
                          </m:r>
                        </m:sub>
                      </m:sSub>
                      <m:d>
                        <m:dPr>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𝑇</m:t>
                          </m:r>
                        </m:e>
                      </m:d>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supHide m:val="on"/>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7"/>
                            </m:r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𝑘</m:t>
                          </m:r>
                        </m:sub>
                        <m:sup/>
                        <m:e>
                          <m:f>
                            <m:fPr>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sSub>
                                <m:sSubPr>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𝑁</m:t>
                                  </m:r>
                                </m:e>
                                <m:sub>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𝑡𝑘</m:t>
                                  </m:r>
                                </m:sub>
                              </m:sSub>
                            </m:num>
                            <m:den>
                              <m:sSub>
                                <m:sSubPr>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𝑁</m:t>
                                  </m:r>
                                </m:e>
                                <m:sub>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𝑡</m:t>
                                  </m:r>
                                </m:sub>
                              </m:sSub>
                            </m:den>
                          </m:f>
                          <m:func>
                            <m:funcPr>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funcPr>
                            <m:fName>
                              <m:r>
                                <m:rPr>
                                  <m:sty m:val="p"/>
                                </m:rPr>
                                <a:rPr kumimoji="0" lang="en-US" altLang="zh-CN" sz="2600" b="1" i="0" u="none" strike="noStrike" kern="1200" cap="none" spc="0" normalizeH="0" baseline="0" noProof="0">
                                  <a:ln>
                                    <a:noFill/>
                                  </a:ln>
                                  <a:solidFill>
                                    <a:srgbClr val="000000"/>
                                  </a:solidFill>
                                  <a:effectLst/>
                                  <a:uLnTx/>
                                  <a:uFillTx/>
                                  <a:latin typeface="Cambria Math" panose="02040503050406030204" pitchFamily="18" charset="0"/>
                                  <a:cs typeface="+mn-cs"/>
                                </a:rPr>
                                <m:t>log</m:t>
                              </m:r>
                            </m:fName>
                            <m:e>
                              <m:f>
                                <m:fPr>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sSub>
                                    <m:sSubPr>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𝑁</m:t>
                                      </m:r>
                                    </m:e>
                                    <m:sub>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𝑡𝑘</m:t>
                                      </m:r>
                                    </m:sub>
                                  </m:sSub>
                                </m:num>
                                <m:den>
                                  <m:sSub>
                                    <m:sSubPr>
                                      <m:ctrlP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𝑁</m:t>
                                      </m:r>
                                    </m:e>
                                    <m:sub>
                                      <m:r>
                                        <a:rPr kumimoji="0" lang="en-US" altLang="zh-CN" sz="2600" b="1" i="1" u="none" strike="noStrike" kern="1200" cap="none" spc="0" normalizeH="0" baseline="0" noProof="0">
                                          <a:ln>
                                            <a:noFill/>
                                          </a:ln>
                                          <a:solidFill>
                                            <a:srgbClr val="000000"/>
                                          </a:solidFill>
                                          <a:effectLst/>
                                          <a:uLnTx/>
                                          <a:uFillTx/>
                                          <a:latin typeface="Cambria Math" panose="02040503050406030204" pitchFamily="18" charset="0"/>
                                          <a:cs typeface="+mn-cs"/>
                                        </a:rPr>
                                        <m:t>𝑡</m:t>
                                      </m:r>
                                    </m:sub>
                                  </m:sSub>
                                </m:den>
                              </m:f>
                            </m:e>
                          </m:func>
                        </m:e>
                      </m:nary>
                    </m:oMath>
                  </m:oMathPara>
                </a14:m>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B050"/>
                    </a:solidFill>
                    <a:effectLst/>
                    <a:uLnTx/>
                    <a:uFillTx/>
                    <a:latin typeface="华文楷体" panose="02010600040101010101" pitchFamily="2" charset="-122"/>
                    <a:ea typeface="华文楷体" panose="02010600040101010101" pitchFamily="2" charset="-122"/>
                    <a:cs typeface="+mn-cs"/>
                  </a:rPr>
                  <a:t>决策树学习的损失函数</a:t>
                </a: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为：</a:t>
                </a:r>
                <a14:m>
                  <m:oMath xmlns:m="http://schemas.openxmlformats.org/officeDocument/2006/math">
                    <m:sSub>
                      <m:sSubPr>
                        <m:ctrlP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e>
                      <m:sub>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sub>
                    </m:sSub>
                    <m:d>
                      <m:dPr>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𝑇</m:t>
                        </m:r>
                      </m:e>
                    </m:d>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ctrlPr>
                      </m:naryPr>
                      <m:sub>
                        <m:r>
                          <m:rPr>
                            <m:brk m:alnAt="23"/>
                          </m:rP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𝑡</m:t>
                        </m:r>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𝑇</m:t>
                        </m:r>
                        <m:r>
                          <a:rPr kumimoji="0" lang="en-US" altLang="zh-CN" sz="28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e>
                        <m:sSub>
                          <m:sSubPr>
                            <m:ctrlP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t>𝑁</m:t>
                            </m:r>
                          </m:e>
                          <m:sub>
                            <m: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t>𝑡</m:t>
                            </m:r>
                          </m:sub>
                        </m:sSub>
                      </m:e>
                    </m:nary>
                    <m:sSub>
                      <m:sSubPr>
                        <m:ctrlP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t>𝐻</m:t>
                        </m:r>
                      </m:e>
                      <m:sub>
                        <m: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t>𝑡</m:t>
                        </m:r>
                      </m:sub>
                    </m:sSub>
                    <m:d>
                      <m:dPr>
                        <m:ctrlP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t>𝑇</m:t>
                        </m:r>
                      </m:e>
                    </m:d>
                  </m:oMath>
                </a14:m>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14:m>
                  <m:oMath xmlns:m="http://schemas.openxmlformats.org/officeDocument/2006/math">
                    <m: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t>𝑎</m:t>
                    </m:r>
                  </m:oMath>
                </a14:m>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14:m>
                  <m:oMath xmlns:m="http://schemas.openxmlformats.org/officeDocument/2006/math">
                    <m: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t>𝑇</m:t>
                    </m:r>
                  </m:oMath>
                </a14:m>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14:m>
                  <m:oMath xmlns:m="http://schemas.openxmlformats.org/officeDocument/2006/math">
                    <m:r>
                      <a:rPr kumimoji="0" lang="en-US" altLang="zh-CN" sz="2800" b="1" i="1" u="none" strike="noStrike" kern="1200" cap="none" spc="0" normalizeH="0" baseline="0" noProof="0">
                        <a:ln>
                          <a:noFill/>
                        </a:ln>
                        <a:solidFill>
                          <a:srgbClr val="000000"/>
                        </a:solidFill>
                        <a:effectLst/>
                        <a:uLnTx/>
                        <a:uFillTx/>
                        <a:latin typeface="Cambria Math" panose="02040503050406030204" pitchFamily="18" charset="0"/>
                        <a:cs typeface="+mn-cs"/>
                      </a:rPr>
                      <m:t>𝑎</m:t>
                    </m:r>
                  </m:oMath>
                </a14:m>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&gt;=0)</a:t>
                </a:r>
              </a:p>
            </p:txBody>
          </p:sp>
        </mc:Choice>
        <mc:Fallback xmlns="">
          <p:sp>
            <p:nvSpPr>
              <p:cNvPr id="9" name="内容占位符 2">
                <a:extLst>
                  <a:ext uri="{FF2B5EF4-FFF2-40B4-BE49-F238E27FC236}">
                    <a16:creationId xmlns:a16="http://schemas.microsoft.com/office/drawing/2014/main" id="{41C23E54-507B-41D7-A432-8917B8F75991}"/>
                  </a:ext>
                </a:extLst>
              </p:cNvPr>
              <p:cNvSpPr txBox="1">
                <a:spLocks noRot="1" noChangeAspect="1" noMove="1" noResize="1" noEditPoints="1" noAdjustHandles="1" noChangeArrowheads="1" noChangeShapeType="1" noTextEdit="1"/>
              </p:cNvSpPr>
              <p:nvPr/>
            </p:nvSpPr>
            <p:spPr>
              <a:xfrm>
                <a:off x="890452" y="1253331"/>
                <a:ext cx="10638939" cy="5316434"/>
              </a:xfrm>
              <a:prstGeom prst="rect">
                <a:avLst/>
              </a:prstGeom>
              <a:blipFill>
                <a:blip r:embed="rId6"/>
                <a:stretch>
                  <a:fillRect l="-860" b="-2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268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1000"/>
                                        <p:tgtEl>
                                          <p:spTgt spid="9">
                                            <p:txEl>
                                              <p:pRg st="2" end="2"/>
                                            </p:txEl>
                                          </p:spTgt>
                                        </p:tgtEl>
                                      </p:cBhvr>
                                    </p:animEffect>
                                    <p:anim calcmode="lin" valueType="num">
                                      <p:cBhvr>
                                        <p:cTn id="13"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1000"/>
                                        <p:tgtEl>
                                          <p:spTgt spid="9">
                                            <p:txEl>
                                              <p:pRg st="3" end="3"/>
                                            </p:txEl>
                                          </p:spTgt>
                                        </p:tgtEl>
                                      </p:cBhvr>
                                    </p:animEffect>
                                    <p:anim calcmode="lin" valueType="num">
                                      <p:cBhvr>
                                        <p:cTn id="18"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animEffect transition="in" filter="barn(inVertical)">
                                      <p:cBhvr>
                                        <p:cTn id="24"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8" name="内容占位符 2">
            <a:extLst>
              <a:ext uri="{FF2B5EF4-FFF2-40B4-BE49-F238E27FC236}">
                <a16:creationId xmlns:a16="http://schemas.microsoft.com/office/drawing/2014/main" id="{0F7ACAC8-6EB9-4AC9-B654-9FA8CE4561D3}"/>
              </a:ext>
            </a:extLst>
          </p:cNvPr>
          <p:cNvSpPr txBox="1">
            <a:spLocks/>
          </p:cNvSpPr>
          <p:nvPr/>
        </p:nvSpPr>
        <p:spPr>
          <a:xfrm>
            <a:off x="890452" y="1253331"/>
            <a:ext cx="10718452" cy="53164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latin typeface="楷体" panose="02010609060101010101" pitchFamily="49" charset="-122"/>
                <a:ea typeface="楷体" panose="02010609060101010101" pitchFamily="49" charset="-122"/>
              </a:rPr>
              <a:t>预剪枝（先剪枝）</a:t>
            </a:r>
            <a:r>
              <a:rPr lang="en-US" altLang="zh-CN"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prepruning</a:t>
            </a:r>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dirty="0">
                <a:latin typeface="楷体" panose="02010609060101010101" pitchFamily="49" charset="-122"/>
                <a:ea typeface="楷体" panose="02010609060101010101" pitchFamily="49" charset="-122"/>
              </a:rPr>
              <a:t>通过提前停止树的构建而对树“剪枝”，一旦停止，节点就成为树叶。该树叶标记为子集元组中</a:t>
            </a:r>
            <a:r>
              <a:rPr lang="zh-CN" altLang="en-US" dirty="0">
                <a:solidFill>
                  <a:srgbClr val="C00000"/>
                </a:solidFill>
                <a:latin typeface="楷体" panose="02010609060101010101" pitchFamily="49" charset="-122"/>
                <a:ea typeface="楷体" panose="02010609060101010101" pitchFamily="49" charset="-122"/>
              </a:rPr>
              <a:t>最频繁的类</a:t>
            </a:r>
            <a:endParaRPr lang="en-US" altLang="zh-CN" dirty="0">
              <a:solidFill>
                <a:srgbClr val="C00000"/>
              </a:solidFill>
              <a:latin typeface="楷体" panose="02010609060101010101" pitchFamily="49" charset="-122"/>
              <a:ea typeface="楷体" panose="02010609060101010101" pitchFamily="49" charset="-122"/>
            </a:endParaRPr>
          </a:p>
          <a:p>
            <a:pPr lvl="1"/>
            <a:r>
              <a:rPr lang="zh-CN" altLang="en-US" dirty="0">
                <a:solidFill>
                  <a:srgbClr val="0085B4"/>
                </a:solidFill>
                <a:latin typeface="楷体" panose="02010609060101010101" pitchFamily="49" charset="-122"/>
                <a:ea typeface="楷体" panose="02010609060101010101" pitchFamily="49" charset="-122"/>
              </a:rPr>
              <a:t>定义阈值法</a:t>
            </a:r>
            <a:endParaRPr lang="en-US" altLang="zh-CN" dirty="0">
              <a:solidFill>
                <a:srgbClr val="0085B4"/>
              </a:solidFill>
              <a:latin typeface="楷体" panose="02010609060101010101" pitchFamily="49" charset="-122"/>
              <a:ea typeface="楷体" panose="02010609060101010101" pitchFamily="49" charset="-122"/>
            </a:endParaRPr>
          </a:p>
          <a:p>
            <a:pPr lvl="2"/>
            <a:r>
              <a:rPr lang="zh-CN" altLang="en-US" dirty="0">
                <a:latin typeface="楷体" panose="02010609060101010101" pitchFamily="49" charset="-122"/>
                <a:ea typeface="楷体" panose="02010609060101010101" pitchFamily="49" charset="-122"/>
              </a:rPr>
              <a:t>定义一个树的高度；</a:t>
            </a:r>
            <a:endParaRPr lang="en-US" altLang="zh-CN" dirty="0">
              <a:latin typeface="楷体" panose="02010609060101010101" pitchFamily="49" charset="-122"/>
              <a:ea typeface="楷体" panose="02010609060101010101" pitchFamily="49" charset="-122"/>
            </a:endParaRPr>
          </a:p>
          <a:p>
            <a:pPr lvl="2"/>
            <a:r>
              <a:rPr lang="zh-CN" altLang="en-US" dirty="0">
                <a:latin typeface="楷体" panose="02010609060101010101" pitchFamily="49" charset="-122"/>
                <a:ea typeface="楷体" panose="02010609060101010101" pitchFamily="49" charset="-122"/>
              </a:rPr>
              <a:t>定义一个叶子节点的实例个数最小值</a:t>
            </a:r>
            <a:endParaRPr lang="en-US" altLang="zh-CN" dirty="0">
              <a:latin typeface="楷体" panose="02010609060101010101" pitchFamily="49" charset="-122"/>
              <a:ea typeface="楷体" panose="02010609060101010101" pitchFamily="49" charset="-122"/>
            </a:endParaRPr>
          </a:p>
          <a:p>
            <a:pPr lvl="1"/>
            <a:r>
              <a:rPr lang="zh-CN" altLang="en-US" dirty="0">
                <a:solidFill>
                  <a:srgbClr val="0085B4"/>
                </a:solidFill>
                <a:latin typeface="楷体" panose="02010609060101010101" pitchFamily="49" charset="-122"/>
                <a:ea typeface="楷体" panose="02010609060101010101" pitchFamily="49" charset="-122"/>
              </a:rPr>
              <a:t>剪枝前后泛化性估计</a:t>
            </a:r>
            <a:endParaRPr lang="en-US" altLang="zh-CN" dirty="0">
              <a:solidFill>
                <a:srgbClr val="0085B4"/>
              </a:solidFill>
              <a:latin typeface="楷体" panose="02010609060101010101" pitchFamily="49" charset="-122"/>
              <a:ea typeface="楷体" panose="02010609060101010101" pitchFamily="49" charset="-122"/>
            </a:endParaRPr>
          </a:p>
          <a:p>
            <a:pPr lvl="2"/>
            <a:r>
              <a:rPr lang="zh-CN" altLang="en-US" dirty="0">
                <a:latin typeface="楷体" panose="02010609060101010101" pitchFamily="49" charset="-122"/>
                <a:ea typeface="楷体" panose="02010609060101010101" pitchFamily="49" charset="-122"/>
              </a:rPr>
              <a:t>数据集进行划分（训练集与验证集）</a:t>
            </a:r>
          </a:p>
        </p:txBody>
      </p:sp>
    </p:spTree>
    <p:extLst>
      <p:ext uri="{BB962C8B-B14F-4D97-AF65-F5344CB8AC3E}">
        <p14:creationId xmlns:p14="http://schemas.microsoft.com/office/powerpoint/2010/main" val="2164762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8" name="内容占位符 2">
            <a:extLst>
              <a:ext uri="{FF2B5EF4-FFF2-40B4-BE49-F238E27FC236}">
                <a16:creationId xmlns:a16="http://schemas.microsoft.com/office/drawing/2014/main" id="{5372A52D-EB0B-440D-8854-E061A1A9F4AD}"/>
              </a:ext>
            </a:extLst>
          </p:cNvPr>
          <p:cNvSpPr txBox="1">
            <a:spLocks/>
          </p:cNvSpPr>
          <p:nvPr/>
        </p:nvSpPr>
        <p:spPr>
          <a:xfrm>
            <a:off x="890452" y="1253331"/>
            <a:ext cx="10718452" cy="53164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rgbClr val="FF0000"/>
                </a:solidFill>
                <a:latin typeface="楷体" panose="02010609060101010101" pitchFamily="49" charset="-122"/>
                <a:ea typeface="楷体" panose="02010609060101010101" pitchFamily="49" charset="-122"/>
              </a:rPr>
              <a:t>预剪枝（先剪枝）</a:t>
            </a:r>
            <a:endParaRPr lang="en-US" altLang="zh-CN">
              <a:solidFill>
                <a:srgbClr val="FF0000"/>
              </a:solidFill>
              <a:latin typeface="楷体" panose="02010609060101010101" pitchFamily="49" charset="-122"/>
              <a:ea typeface="楷体" panose="02010609060101010101" pitchFamily="49" charset="-122"/>
            </a:endParaRPr>
          </a:p>
          <a:p>
            <a:r>
              <a:rPr lang="zh-CN" altLang="en-US">
                <a:latin typeface="Times New Roman" panose="02020603050405020304" pitchFamily="18" charset="0"/>
                <a:ea typeface="楷体" panose="02010609060101010101" pitchFamily="49" charset="-122"/>
                <a:cs typeface="Times New Roman" panose="02020603050405020304" pitchFamily="18" charset="0"/>
              </a:rPr>
              <a:t>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E5CA397B-5FC3-49B2-9C19-53BA20627EF6}"/>
              </a:ext>
            </a:extLst>
          </p:cNvPr>
          <p:cNvPicPr>
            <a:picLocks noChangeAspect="1"/>
          </p:cNvPicPr>
          <p:nvPr/>
        </p:nvPicPr>
        <p:blipFill>
          <a:blip r:embed="rId5"/>
          <a:stretch>
            <a:fillRect/>
          </a:stretch>
        </p:blipFill>
        <p:spPr>
          <a:xfrm>
            <a:off x="5065295" y="1057754"/>
            <a:ext cx="6842645" cy="5608264"/>
          </a:xfrm>
          <a:prstGeom prst="rect">
            <a:avLst/>
          </a:prstGeom>
        </p:spPr>
      </p:pic>
    </p:spTree>
    <p:extLst>
      <p:ext uri="{BB962C8B-B14F-4D97-AF65-F5344CB8AC3E}">
        <p14:creationId xmlns:p14="http://schemas.microsoft.com/office/powerpoint/2010/main" val="2064250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8" name="内容占位符 2">
            <a:extLst>
              <a:ext uri="{FF2B5EF4-FFF2-40B4-BE49-F238E27FC236}">
                <a16:creationId xmlns:a16="http://schemas.microsoft.com/office/drawing/2014/main" id="{F2FAC6BB-0E36-49F5-AD9B-3122CC0AC0C4}"/>
              </a:ext>
            </a:extLst>
          </p:cNvPr>
          <p:cNvSpPr txBox="1">
            <a:spLocks/>
          </p:cNvSpPr>
          <p:nvPr/>
        </p:nvSpPr>
        <p:spPr>
          <a:xfrm>
            <a:off x="890452" y="1253331"/>
            <a:ext cx="10718452" cy="53164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rgbClr val="FF0000"/>
                </a:solidFill>
                <a:latin typeface="楷体" panose="02010609060101010101" pitchFamily="49" charset="-122"/>
                <a:ea typeface="楷体" panose="02010609060101010101" pitchFamily="49" charset="-122"/>
              </a:rPr>
              <a:t>预剪枝（先剪枝）</a:t>
            </a:r>
            <a:endParaRPr lang="en-US" altLang="zh-CN">
              <a:solidFill>
                <a:srgbClr val="FF0000"/>
              </a:solidFill>
              <a:latin typeface="楷体" panose="02010609060101010101" pitchFamily="49" charset="-122"/>
              <a:ea typeface="楷体" panose="02010609060101010101" pitchFamily="49" charset="-122"/>
            </a:endParaRPr>
          </a:p>
          <a:p>
            <a:r>
              <a:rPr lang="zh-CN" altLang="en-US">
                <a:latin typeface="Times New Roman" panose="02020603050405020304" pitchFamily="18" charset="0"/>
                <a:ea typeface="楷体" panose="02010609060101010101" pitchFamily="49" charset="-122"/>
                <a:cs typeface="Times New Roman" panose="02020603050405020304" pitchFamily="18" charset="0"/>
              </a:rPr>
              <a:t>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3A7551E2-CA82-41F5-AB8B-E0B676277AAD}"/>
              </a:ext>
            </a:extLst>
          </p:cNvPr>
          <p:cNvPicPr>
            <a:picLocks noChangeAspect="1"/>
          </p:cNvPicPr>
          <p:nvPr/>
        </p:nvPicPr>
        <p:blipFill>
          <a:blip r:embed="rId5"/>
          <a:stretch>
            <a:fillRect/>
          </a:stretch>
        </p:blipFill>
        <p:spPr>
          <a:xfrm>
            <a:off x="5185213" y="1171734"/>
            <a:ext cx="6649871" cy="5316434"/>
          </a:xfrm>
          <a:prstGeom prst="rect">
            <a:avLst/>
          </a:prstGeom>
        </p:spPr>
      </p:pic>
      <p:sp>
        <p:nvSpPr>
          <p:cNvPr id="10" name="左大括号 9">
            <a:extLst>
              <a:ext uri="{FF2B5EF4-FFF2-40B4-BE49-F238E27FC236}">
                <a16:creationId xmlns:a16="http://schemas.microsoft.com/office/drawing/2014/main" id="{E2817953-A17C-4CF4-8045-65AFE90960CD}"/>
              </a:ext>
            </a:extLst>
          </p:cNvPr>
          <p:cNvSpPr/>
          <p:nvPr/>
        </p:nvSpPr>
        <p:spPr>
          <a:xfrm>
            <a:off x="4451684" y="1576137"/>
            <a:ext cx="661737" cy="2358189"/>
          </a:xfrm>
          <a:prstGeom prst="leftBrace">
            <a:avLst>
              <a:gd name="adj1" fmla="val 53788"/>
              <a:gd name="adj2" fmla="val 48980"/>
            </a:avLst>
          </a:prstGeom>
          <a:noFill/>
          <a:ln w="19050" cap="flat" cmpd="sng" algn="ctr">
            <a:solidFill>
              <a:srgbClr val="4276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Arial" panose="020F0502020204030204"/>
              <a:ea typeface="微软雅黑"/>
              <a:cs typeface="+mn-cs"/>
            </a:endParaRPr>
          </a:p>
        </p:txBody>
      </p:sp>
      <p:sp>
        <p:nvSpPr>
          <p:cNvPr id="11" name="文本框 10">
            <a:extLst>
              <a:ext uri="{FF2B5EF4-FFF2-40B4-BE49-F238E27FC236}">
                <a16:creationId xmlns:a16="http://schemas.microsoft.com/office/drawing/2014/main" id="{1E2C1647-983D-4A00-850F-69F2014C5FB0}"/>
              </a:ext>
            </a:extLst>
          </p:cNvPr>
          <p:cNvSpPr txBox="1"/>
          <p:nvPr/>
        </p:nvSpPr>
        <p:spPr>
          <a:xfrm>
            <a:off x="2944141" y="2524398"/>
            <a:ext cx="1281363" cy="461665"/>
          </a:xfrm>
          <a:prstGeom prst="rect">
            <a:avLst/>
          </a:prstGeom>
          <a:noFill/>
        </p:spPr>
        <p:txBody>
          <a:bodyPr wrap="square" rtlCol="0">
            <a:spAutoFit/>
          </a:bodyPr>
          <a:lstStyle/>
          <a:p>
            <a:r>
              <a:rPr lang="zh-CN" altLang="en-US" sz="2400" b="1" dirty="0">
                <a:solidFill>
                  <a:srgbClr val="000000"/>
                </a:solidFill>
                <a:latin typeface="Arial" panose="020F0502020204030204"/>
                <a:ea typeface="微软雅黑"/>
              </a:rPr>
              <a:t>训练集</a:t>
            </a:r>
          </a:p>
        </p:txBody>
      </p:sp>
      <p:sp>
        <p:nvSpPr>
          <p:cNvPr id="12" name="文本框 11">
            <a:extLst>
              <a:ext uri="{FF2B5EF4-FFF2-40B4-BE49-F238E27FC236}">
                <a16:creationId xmlns:a16="http://schemas.microsoft.com/office/drawing/2014/main" id="{0405FF92-89B0-42A7-9B9A-1023EE0BC7E1}"/>
              </a:ext>
            </a:extLst>
          </p:cNvPr>
          <p:cNvSpPr txBox="1"/>
          <p:nvPr/>
        </p:nvSpPr>
        <p:spPr>
          <a:xfrm>
            <a:off x="2944140" y="5277850"/>
            <a:ext cx="1281363" cy="461665"/>
          </a:xfrm>
          <a:prstGeom prst="rect">
            <a:avLst/>
          </a:prstGeom>
          <a:noFill/>
        </p:spPr>
        <p:txBody>
          <a:bodyPr wrap="square" rtlCol="0">
            <a:spAutoFit/>
          </a:bodyPr>
          <a:lstStyle/>
          <a:p>
            <a:r>
              <a:rPr lang="zh-CN" altLang="en-US" sz="2400" b="1" dirty="0">
                <a:solidFill>
                  <a:srgbClr val="FF0000"/>
                </a:solidFill>
                <a:latin typeface="Arial" panose="020F0502020204030204"/>
                <a:ea typeface="微软雅黑"/>
              </a:rPr>
              <a:t>验证集</a:t>
            </a:r>
          </a:p>
        </p:txBody>
      </p:sp>
      <p:sp>
        <p:nvSpPr>
          <p:cNvPr id="13" name="左大括号 12">
            <a:extLst>
              <a:ext uri="{FF2B5EF4-FFF2-40B4-BE49-F238E27FC236}">
                <a16:creationId xmlns:a16="http://schemas.microsoft.com/office/drawing/2014/main" id="{677E4CF6-6C2B-4CBB-9F81-C0AA9212E6E0}"/>
              </a:ext>
            </a:extLst>
          </p:cNvPr>
          <p:cNvSpPr/>
          <p:nvPr/>
        </p:nvSpPr>
        <p:spPr>
          <a:xfrm>
            <a:off x="4451684" y="4756710"/>
            <a:ext cx="661737" cy="1503947"/>
          </a:xfrm>
          <a:prstGeom prst="leftBrace">
            <a:avLst>
              <a:gd name="adj1" fmla="val 28333"/>
              <a:gd name="adj2" fmla="val 47380"/>
            </a:avLst>
          </a:prstGeom>
          <a:noFill/>
          <a:ln w="19050" cap="flat" cmpd="sng" algn="ctr">
            <a:solidFill>
              <a:srgbClr val="4276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Arial" panose="020F0502020204030204"/>
              <a:ea typeface="微软雅黑"/>
              <a:cs typeface="+mn-cs"/>
            </a:endParaRPr>
          </a:p>
        </p:txBody>
      </p:sp>
    </p:spTree>
    <p:extLst>
      <p:ext uri="{BB962C8B-B14F-4D97-AF65-F5344CB8AC3E}">
        <p14:creationId xmlns:p14="http://schemas.microsoft.com/office/powerpoint/2010/main" val="420361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pic>
        <p:nvPicPr>
          <p:cNvPr id="6" name="图片 5">
            <a:extLst>
              <a:ext uri="{FF2B5EF4-FFF2-40B4-BE49-F238E27FC236}">
                <a16:creationId xmlns:a16="http://schemas.microsoft.com/office/drawing/2014/main" id="{C25BB630-9661-4BAC-A1B0-15EF82D19761}"/>
              </a:ext>
            </a:extLst>
          </p:cNvPr>
          <p:cNvPicPr>
            <a:picLocks noChangeAspect="1"/>
          </p:cNvPicPr>
          <p:nvPr/>
        </p:nvPicPr>
        <p:blipFill>
          <a:blip r:embed="rId6"/>
          <a:stretch>
            <a:fillRect/>
          </a:stretch>
        </p:blipFill>
        <p:spPr>
          <a:xfrm>
            <a:off x="109086" y="171095"/>
            <a:ext cx="6314865" cy="3801591"/>
          </a:xfrm>
          <a:prstGeom prst="rect">
            <a:avLst/>
          </a:prstGeom>
        </p:spPr>
      </p:pic>
      <p:sp>
        <p:nvSpPr>
          <p:cNvPr id="8" name="文本框 7">
            <a:extLst>
              <a:ext uri="{FF2B5EF4-FFF2-40B4-BE49-F238E27FC236}">
                <a16:creationId xmlns:a16="http://schemas.microsoft.com/office/drawing/2014/main" id="{166C3F98-0904-430A-85ED-6D0A04742EB9}"/>
              </a:ext>
            </a:extLst>
          </p:cNvPr>
          <p:cNvSpPr txBox="1"/>
          <p:nvPr/>
        </p:nvSpPr>
        <p:spPr>
          <a:xfrm>
            <a:off x="2113474" y="5359503"/>
            <a:ext cx="1281363" cy="461665"/>
          </a:xfrm>
          <a:prstGeom prst="rect">
            <a:avLst/>
          </a:prstGeom>
          <a:noFill/>
        </p:spPr>
        <p:txBody>
          <a:bodyPr wrap="square" rtlCol="0">
            <a:spAutoFit/>
          </a:bodyPr>
          <a:lstStyle/>
          <a:p>
            <a:r>
              <a:rPr lang="zh-CN" altLang="en-US" sz="2400" b="1" dirty="0">
                <a:solidFill>
                  <a:srgbClr val="FF0000"/>
                </a:solidFill>
                <a:latin typeface="Arial" panose="020F0502020204030204"/>
                <a:ea typeface="微软雅黑"/>
              </a:rPr>
              <a:t>验证集</a:t>
            </a:r>
          </a:p>
        </p:txBody>
      </p:sp>
      <p:sp>
        <p:nvSpPr>
          <p:cNvPr id="9" name="左大括号 8">
            <a:extLst>
              <a:ext uri="{FF2B5EF4-FFF2-40B4-BE49-F238E27FC236}">
                <a16:creationId xmlns:a16="http://schemas.microsoft.com/office/drawing/2014/main" id="{EB94121A-7879-42D2-AAA4-E3CAA73E3884}"/>
              </a:ext>
            </a:extLst>
          </p:cNvPr>
          <p:cNvSpPr/>
          <p:nvPr/>
        </p:nvSpPr>
        <p:spPr>
          <a:xfrm>
            <a:off x="3457945" y="4786109"/>
            <a:ext cx="661737" cy="1806280"/>
          </a:xfrm>
          <a:prstGeom prst="leftBrace">
            <a:avLst>
              <a:gd name="adj1" fmla="val 28333"/>
              <a:gd name="adj2" fmla="val 47380"/>
            </a:avLst>
          </a:prstGeom>
          <a:noFill/>
          <a:ln w="19050" cap="flat" cmpd="sng" algn="ctr">
            <a:solidFill>
              <a:srgbClr val="4276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Arial" panose="020F0502020204030204"/>
              <a:ea typeface="微软雅黑"/>
              <a:cs typeface="+mn-cs"/>
            </a:endParaRPr>
          </a:p>
        </p:txBody>
      </p:sp>
      <p:pic>
        <p:nvPicPr>
          <p:cNvPr id="10" name="图片 9">
            <a:extLst>
              <a:ext uri="{FF2B5EF4-FFF2-40B4-BE49-F238E27FC236}">
                <a16:creationId xmlns:a16="http://schemas.microsoft.com/office/drawing/2014/main" id="{C5429286-C384-441B-BBF4-12EDF54C2178}"/>
              </a:ext>
            </a:extLst>
          </p:cNvPr>
          <p:cNvPicPr>
            <a:picLocks noChangeAspect="1"/>
          </p:cNvPicPr>
          <p:nvPr/>
        </p:nvPicPr>
        <p:blipFill>
          <a:blip r:embed="rId7"/>
          <a:stretch>
            <a:fillRect/>
          </a:stretch>
        </p:blipFill>
        <p:spPr>
          <a:xfrm>
            <a:off x="4245898" y="4157087"/>
            <a:ext cx="7716741" cy="2656802"/>
          </a:xfrm>
          <a:prstGeom prst="rect">
            <a:avLst/>
          </a:prstGeom>
        </p:spPr>
      </p:pic>
      <p:pic>
        <p:nvPicPr>
          <p:cNvPr id="11" name="图片 10">
            <a:extLst>
              <a:ext uri="{FF2B5EF4-FFF2-40B4-BE49-F238E27FC236}">
                <a16:creationId xmlns:a16="http://schemas.microsoft.com/office/drawing/2014/main" id="{338A9F82-F61F-4D98-A546-A0851D071CAC}"/>
              </a:ext>
            </a:extLst>
          </p:cNvPr>
          <p:cNvPicPr>
            <a:picLocks noChangeAspect="1"/>
          </p:cNvPicPr>
          <p:nvPr/>
        </p:nvPicPr>
        <p:blipFill>
          <a:blip r:embed="rId8"/>
          <a:stretch>
            <a:fillRect/>
          </a:stretch>
        </p:blipFill>
        <p:spPr>
          <a:xfrm>
            <a:off x="6557554" y="781950"/>
            <a:ext cx="5251269" cy="2609413"/>
          </a:xfrm>
          <a:prstGeom prst="rect">
            <a:avLst/>
          </a:prstGeom>
        </p:spPr>
      </p:pic>
      <p:sp>
        <p:nvSpPr>
          <p:cNvPr id="12" name="矩形 11">
            <a:extLst>
              <a:ext uri="{FF2B5EF4-FFF2-40B4-BE49-F238E27FC236}">
                <a16:creationId xmlns:a16="http://schemas.microsoft.com/office/drawing/2014/main" id="{DF393086-173A-4BFD-85E4-48DB64909633}"/>
              </a:ext>
            </a:extLst>
          </p:cNvPr>
          <p:cNvSpPr/>
          <p:nvPr/>
        </p:nvSpPr>
        <p:spPr>
          <a:xfrm>
            <a:off x="7184571" y="2638697"/>
            <a:ext cx="1384663" cy="661852"/>
          </a:xfrm>
          <a:prstGeom prst="rect">
            <a:avLst/>
          </a:prstGeom>
          <a:noFill/>
          <a:ln w="28575" cap="flat" cmpd="sng" algn="ctr">
            <a:solidFill>
              <a:srgbClr val="9933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13" name="矩形 12">
            <a:extLst>
              <a:ext uri="{FF2B5EF4-FFF2-40B4-BE49-F238E27FC236}">
                <a16:creationId xmlns:a16="http://schemas.microsoft.com/office/drawing/2014/main" id="{7FE1D515-AA96-4803-A3C2-1B1F746EB68F}"/>
              </a:ext>
            </a:extLst>
          </p:cNvPr>
          <p:cNvSpPr/>
          <p:nvPr/>
        </p:nvSpPr>
        <p:spPr>
          <a:xfrm>
            <a:off x="9683338" y="2630021"/>
            <a:ext cx="1384663" cy="661852"/>
          </a:xfrm>
          <a:prstGeom prst="rect">
            <a:avLst/>
          </a:prstGeom>
          <a:noFill/>
          <a:ln w="28575" cap="flat" cmpd="sng" algn="ctr">
            <a:solidFill>
              <a:srgbClr val="9933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Tree>
    <p:extLst>
      <p:ext uri="{BB962C8B-B14F-4D97-AF65-F5344CB8AC3E}">
        <p14:creationId xmlns:p14="http://schemas.microsoft.com/office/powerpoint/2010/main" val="373789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9E03F9D6-47A8-4BF2-9D1F-A5DAFE1C2016}"/>
              </a:ext>
            </a:extLst>
          </p:cNvPr>
          <p:cNvSpPr txBox="1">
            <a:spLocks/>
          </p:cNvSpPr>
          <p:nvPr/>
        </p:nvSpPr>
        <p:spPr>
          <a:xfrm>
            <a:off x="890452" y="1253331"/>
            <a:ext cx="10718452" cy="5316434"/>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rgbClr val="FF0000"/>
                </a:solidFill>
                <a:latin typeface="楷体" panose="02010609060101010101" pitchFamily="49" charset="-122"/>
                <a:ea typeface="楷体" panose="02010609060101010101" pitchFamily="49" charset="-122"/>
              </a:rPr>
              <a:t>预剪枝（先剪枝）</a:t>
            </a:r>
            <a:r>
              <a:rPr lang="en-US" altLang="zh-CN">
                <a:solidFill>
                  <a:srgbClr val="FF0000"/>
                </a:solidFill>
                <a:latin typeface="Times New Roman" panose="02020603050405020304" pitchFamily="18" charset="0"/>
                <a:ea typeface="楷体" panose="02010609060101010101" pitchFamily="49" charset="-122"/>
                <a:cs typeface="Times New Roman" panose="02020603050405020304" pitchFamily="18" charset="0"/>
              </a:rPr>
              <a:t>prepruning</a:t>
            </a:r>
          </a:p>
          <a:p>
            <a:pPr lvl="1"/>
            <a:r>
              <a:rPr lang="zh-CN" altLang="en-US">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优点：</a:t>
            </a:r>
            <a:endParaRPr lang="en-US" altLang="zh-CN">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sz="2400">
                <a:latin typeface="Times New Roman" panose="02020603050405020304" pitchFamily="18" charset="0"/>
                <a:ea typeface="楷体" panose="02010609060101010101" pitchFamily="49" charset="-122"/>
                <a:cs typeface="Times New Roman" panose="02020603050405020304" pitchFamily="18" charset="0"/>
              </a:rPr>
              <a:t>简单，效率高，适合大规模问题</a:t>
            </a:r>
            <a:endParaRPr lang="en-US" altLang="zh-CN" sz="2400">
              <a:latin typeface="Times New Roman" panose="02020603050405020304" pitchFamily="18" charset="0"/>
              <a:ea typeface="楷体" panose="02010609060101010101" pitchFamily="49" charset="-122"/>
              <a:cs typeface="Times New Roman" panose="02020603050405020304" pitchFamily="18" charset="0"/>
            </a:endParaRPr>
          </a:p>
          <a:p>
            <a:pPr lvl="1"/>
            <a:r>
              <a:rPr lang="zh-CN" altLang="en-US">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缺点：</a:t>
            </a:r>
            <a:endParaRPr lang="en-US" altLang="zh-CN">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sz="2400">
                <a:latin typeface="Times New Roman" panose="02020603050405020304" pitchFamily="18" charset="0"/>
                <a:ea typeface="楷体" panose="02010609060101010101" pitchFamily="49" charset="-122"/>
                <a:cs typeface="Times New Roman" panose="02020603050405020304" pitchFamily="18" charset="0"/>
              </a:rPr>
              <a:t>选取恰当的阈值困难</a:t>
            </a:r>
            <a:endParaRPr lang="en-US" altLang="zh-CN" sz="2400">
              <a:latin typeface="Times New Roman" panose="02020603050405020304" pitchFamily="18" charset="0"/>
              <a:ea typeface="楷体" panose="02010609060101010101" pitchFamily="49" charset="-122"/>
              <a:cs typeface="Times New Roman" panose="02020603050405020304" pitchFamily="18" charset="0"/>
            </a:endParaRPr>
          </a:p>
          <a:p>
            <a:pPr lvl="2"/>
            <a:r>
              <a:rPr lang="zh-CN" altLang="en-US" sz="2400">
                <a:latin typeface="Times New Roman" panose="02020603050405020304" pitchFamily="18" charset="0"/>
                <a:ea typeface="楷体" panose="02010609060101010101" pitchFamily="49" charset="-122"/>
                <a:cs typeface="Times New Roman" panose="02020603050405020304" pitchFamily="18" charset="0"/>
              </a:rPr>
              <a:t>预剪枝基于“贪心”本质禁止分支展开，容易出现“欠拟合”</a:t>
            </a:r>
            <a:endParaRPr lang="en-US" altLang="zh-CN" sz="2400">
              <a:latin typeface="Times New Roman" panose="02020603050405020304" pitchFamily="18" charset="0"/>
              <a:ea typeface="楷体" panose="02010609060101010101" pitchFamily="49" charset="-122"/>
              <a:cs typeface="Times New Roman" panose="02020603050405020304" pitchFamily="18" charset="0"/>
            </a:endParaRPr>
          </a:p>
          <a:p>
            <a:pPr lvl="1"/>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25995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DCF1AF94-35CE-4512-A8B6-1C0600FCB02A}"/>
                  </a:ext>
                </a:extLst>
              </p:cNvPr>
              <p:cNvSpPr txBox="1">
                <a:spLocks/>
              </p:cNvSpPr>
              <p:nvPr/>
            </p:nvSpPr>
            <p:spPr>
              <a:xfrm>
                <a:off x="890452" y="1253330"/>
                <a:ext cx="8835439" cy="52348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后剪枝</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800" b="1" i="0" u="none" strike="noStrike" kern="1200" cap="none" spc="0" normalizeH="0" baseline="0" noProof="0" dirty="0" err="1">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postpruning</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85B4"/>
                    </a:solidFill>
                    <a:effectLst/>
                    <a:uLnTx/>
                    <a:uFillTx/>
                    <a:latin typeface="楷体" panose="02010609060101010101" pitchFamily="49" charset="-122"/>
                    <a:ea typeface="楷体" panose="02010609060101010101" pitchFamily="49" charset="-122"/>
                    <a:cs typeface="+mn-cs"/>
                  </a:rPr>
                  <a:t>首先构造完整的决策树</a:t>
                </a:r>
                <a:endParaRPr kumimoji="0" lang="en-US" altLang="zh-CN" sz="2400" b="1" i="0" u="none" strike="noStrike" kern="1200" cap="none" spc="0" normalizeH="0" baseline="0" noProof="0" dirty="0">
                  <a:ln>
                    <a:noFill/>
                  </a:ln>
                  <a:solidFill>
                    <a:srgbClr val="0085B4"/>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对那些置信度不够的结点子树用叶子结点来代替，该叶子的类标号用该结点子树中最频繁的类标记</a:t>
                </a:r>
                <a:endPar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14:m>
                  <m:oMath xmlns:m="http://schemas.openxmlformats.org/officeDocument/2006/math">
                    <m:sSub>
                      <m:sSubPr>
                        <m:ctrlP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e>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sub>
                    </m:sSub>
                    <m:d>
                      <m:d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𝑇</m:t>
                        </m:r>
                      </m:e>
                    </m:d>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nary>
                      <m:naryPr>
                        <m:chr m:val="∑"/>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naryPr>
                      <m:sub>
                        <m:r>
                          <m:rPr>
                            <m:brk m:alnAt="23"/>
                          </m:r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𝑡</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𝑇</m:t>
                        </m:r>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p>
                      <m:e>
                        <m:sSub>
                          <m:sSubPr>
                            <m:ctrlP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𝑁</m:t>
                            </m:r>
                          </m:e>
                          <m:sub>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𝑡</m:t>
                            </m:r>
                          </m:sub>
                        </m:sSub>
                      </m:e>
                    </m:nary>
                    <m:sSub>
                      <m:sSubPr>
                        <m:ctrlP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𝐻</m:t>
                        </m:r>
                      </m:e>
                      <m:sub>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𝑡</m:t>
                        </m:r>
                      </m:sub>
                    </m:sSub>
                    <m:d>
                      <m:dPr>
                        <m:ctrlP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𝑇</m:t>
                        </m:r>
                      </m:e>
                    </m:d>
                  </m:oMath>
                </a14:m>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14:m>
                  <m:oMath xmlns:m="http://schemas.openxmlformats.org/officeDocument/2006/math">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𝑎</m:t>
                    </m:r>
                  </m:oMath>
                </a14:m>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14:m>
                  <m:oMath xmlns:m="http://schemas.openxmlformats.org/officeDocument/2006/math">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𝑇</m:t>
                    </m:r>
                  </m:oMath>
                </a14:m>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计算剪枝前和剪枝后的</a:t>
                </a:r>
                <a14:m>
                  <m:oMath xmlns:m="http://schemas.openxmlformats.org/officeDocument/2006/math">
                    <m:sSub>
                      <m:sSubPr>
                        <m:ctrlP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𝐶</m:t>
                        </m:r>
                      </m:e>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𝑎</m:t>
                        </m:r>
                      </m:sub>
                    </m:sSub>
                  </m:oMath>
                </a14:m>
                <a:endPar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DCF1AF94-35CE-4512-A8B6-1C0600FCB02A}"/>
                  </a:ext>
                </a:extLst>
              </p:cNvPr>
              <p:cNvSpPr txBox="1">
                <a:spLocks noRot="1" noChangeAspect="1" noMove="1" noResize="1" noEditPoints="1" noAdjustHandles="1" noChangeArrowheads="1" noChangeShapeType="1" noTextEdit="1"/>
              </p:cNvSpPr>
              <p:nvPr/>
            </p:nvSpPr>
            <p:spPr>
              <a:xfrm>
                <a:off x="890452" y="1253330"/>
                <a:ext cx="8835439" cy="5234837"/>
              </a:xfrm>
              <a:prstGeom prst="rect">
                <a:avLst/>
              </a:prstGeom>
              <a:blipFill>
                <a:blip r:embed="rId5"/>
                <a:stretch>
                  <a:fillRect l="-1242" r="-11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444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r>
              <a:rPr lang="zh-CN" altLang="en-US" sz="2800" dirty="0">
                <a:solidFill>
                  <a:srgbClr val="0085B4"/>
                </a:solidFill>
              </a:rPr>
              <a:t>例：</a:t>
            </a:r>
            <a:r>
              <a:rPr lang="zh-CN" altLang="en-US" sz="2800" dirty="0"/>
              <a:t>相亲</a:t>
            </a:r>
            <a:endParaRPr lang="en-US" altLang="zh-CN" sz="2800" dirty="0"/>
          </a:p>
          <a:p>
            <a:pPr lvl="1"/>
            <a:r>
              <a:rPr lang="zh-CN" altLang="en-US" sz="2400" dirty="0">
                <a:solidFill>
                  <a:srgbClr val="7030A0"/>
                </a:solidFill>
              </a:rPr>
              <a:t>女儿：多大年纪？</a:t>
            </a:r>
            <a:r>
              <a:rPr lang="zh-CN" altLang="en-US" sz="2400" dirty="0">
                <a:solidFill>
                  <a:srgbClr val="0085B4"/>
                </a:solidFill>
              </a:rPr>
              <a:t>（年龄）</a:t>
            </a:r>
            <a:endParaRPr lang="en-US" altLang="zh-CN" sz="2400" dirty="0">
              <a:solidFill>
                <a:srgbClr val="0085B4"/>
              </a:solidFill>
            </a:endParaRPr>
          </a:p>
          <a:p>
            <a:pPr lvl="1"/>
            <a:r>
              <a:rPr lang="zh-CN" altLang="en-US" sz="2400" dirty="0"/>
              <a:t>母亲：</a:t>
            </a:r>
            <a:r>
              <a:rPr lang="en-US" altLang="zh-CN" sz="2400" dirty="0"/>
              <a:t>26</a:t>
            </a:r>
          </a:p>
          <a:p>
            <a:pPr lvl="1"/>
            <a:r>
              <a:rPr lang="zh-CN" altLang="en-US" sz="2400" dirty="0">
                <a:solidFill>
                  <a:srgbClr val="7030A0"/>
                </a:solidFill>
              </a:rPr>
              <a:t>女儿：长的帅不帅</a:t>
            </a:r>
            <a:r>
              <a:rPr lang="zh-CN" altLang="en-US" sz="2400" dirty="0">
                <a:solidFill>
                  <a:srgbClr val="0085B4"/>
                </a:solidFill>
              </a:rPr>
              <a:t>（长相）</a:t>
            </a:r>
            <a:endParaRPr lang="en-US" altLang="zh-CN" sz="2400" dirty="0">
              <a:solidFill>
                <a:srgbClr val="0085B4"/>
              </a:solidFill>
            </a:endParaRPr>
          </a:p>
          <a:p>
            <a:pPr lvl="1"/>
            <a:r>
              <a:rPr lang="zh-CN" altLang="en-US" sz="2400" dirty="0"/>
              <a:t>母亲：挺帅的</a:t>
            </a:r>
            <a:endParaRPr lang="en-US" altLang="zh-CN" sz="2400" dirty="0"/>
          </a:p>
          <a:p>
            <a:pPr lvl="1"/>
            <a:r>
              <a:rPr lang="zh-CN" altLang="en-US" sz="2400" dirty="0">
                <a:solidFill>
                  <a:srgbClr val="7030A0"/>
                </a:solidFill>
              </a:rPr>
              <a:t>女儿：收入高不高</a:t>
            </a:r>
            <a:r>
              <a:rPr lang="zh-CN" altLang="en-US" sz="2400" dirty="0">
                <a:solidFill>
                  <a:srgbClr val="0085B4"/>
                </a:solidFill>
              </a:rPr>
              <a:t>（收入）</a:t>
            </a:r>
            <a:endParaRPr lang="en-US" altLang="zh-CN" sz="2400" dirty="0">
              <a:solidFill>
                <a:srgbClr val="0085B4"/>
              </a:solidFill>
            </a:endParaRPr>
          </a:p>
          <a:p>
            <a:pPr lvl="1"/>
            <a:r>
              <a:rPr lang="zh-CN" altLang="en-US" sz="2400" dirty="0"/>
              <a:t>母亲：不算很高，中等</a:t>
            </a:r>
            <a:endParaRPr lang="en-US" altLang="zh-CN" sz="2400" dirty="0"/>
          </a:p>
          <a:p>
            <a:pPr lvl="1"/>
            <a:r>
              <a:rPr lang="zh-CN" altLang="en-US" sz="2400" dirty="0">
                <a:solidFill>
                  <a:srgbClr val="7030A0"/>
                </a:solidFill>
              </a:rPr>
              <a:t>女儿：是公务员么</a:t>
            </a:r>
            <a:r>
              <a:rPr lang="zh-CN" altLang="en-US" sz="2400" dirty="0">
                <a:solidFill>
                  <a:srgbClr val="0085B4"/>
                </a:solidFill>
              </a:rPr>
              <a:t>（是否公务员）</a:t>
            </a:r>
            <a:endParaRPr lang="en-US" altLang="zh-CN" sz="2400" dirty="0">
              <a:solidFill>
                <a:srgbClr val="0085B4"/>
              </a:solidFill>
            </a:endParaRPr>
          </a:p>
          <a:p>
            <a:pPr lvl="1"/>
            <a:r>
              <a:rPr lang="zh-CN" altLang="en-US" sz="2400" dirty="0"/>
              <a:t>母亲：是，在税务局上班</a:t>
            </a:r>
            <a:endParaRPr lang="en-US" altLang="zh-CN" sz="2400" dirty="0"/>
          </a:p>
          <a:p>
            <a:pPr lvl="1"/>
            <a:r>
              <a:rPr lang="zh-CN" altLang="en-US" sz="2400" dirty="0">
                <a:solidFill>
                  <a:srgbClr val="7030A0"/>
                </a:solidFill>
              </a:rPr>
              <a:t>女儿：好，我去见见</a:t>
            </a:r>
            <a:endParaRPr lang="en-US" altLang="zh-CN" sz="2400" dirty="0">
              <a:solidFill>
                <a:srgbClr val="7030A0"/>
              </a:solidFill>
            </a:endParaRPr>
          </a:p>
          <a:p>
            <a:pPr>
              <a:lnSpc>
                <a:spcPct val="100000"/>
              </a:lnSpc>
            </a:pPr>
            <a:endParaRPr lang="zh-CN" altLang="en-US" sz="2800" dirty="0"/>
          </a:p>
        </p:txBody>
      </p:sp>
      <p:pic>
        <p:nvPicPr>
          <p:cNvPr id="8" name="图片 7">
            <a:extLst>
              <a:ext uri="{FF2B5EF4-FFF2-40B4-BE49-F238E27FC236}">
                <a16:creationId xmlns:a16="http://schemas.microsoft.com/office/drawing/2014/main" id="{1AF23946-3D3A-4FB5-BE49-B2C70B1CDA8D}"/>
              </a:ext>
            </a:extLst>
          </p:cNvPr>
          <p:cNvPicPr>
            <a:picLocks noChangeAspect="1"/>
          </p:cNvPicPr>
          <p:nvPr/>
        </p:nvPicPr>
        <p:blipFill>
          <a:blip r:embed="rId5"/>
          <a:stretch>
            <a:fillRect/>
          </a:stretch>
        </p:blipFill>
        <p:spPr>
          <a:xfrm>
            <a:off x="6186476" y="1429579"/>
            <a:ext cx="5167323" cy="4559403"/>
          </a:xfrm>
          <a:prstGeom prst="rect">
            <a:avLst/>
          </a:prstGeom>
        </p:spPr>
      </p:pic>
    </p:spTree>
    <p:extLst>
      <p:ext uri="{BB962C8B-B14F-4D97-AF65-F5344CB8AC3E}">
        <p14:creationId xmlns:p14="http://schemas.microsoft.com/office/powerpoint/2010/main" val="2413781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pic>
        <p:nvPicPr>
          <p:cNvPr id="6" name="图片 5">
            <a:extLst>
              <a:ext uri="{FF2B5EF4-FFF2-40B4-BE49-F238E27FC236}">
                <a16:creationId xmlns:a16="http://schemas.microsoft.com/office/drawing/2014/main" id="{0A4708C7-8EA2-4D82-BEEF-F94A9036EB7C}"/>
              </a:ext>
            </a:extLst>
          </p:cNvPr>
          <p:cNvPicPr>
            <a:picLocks noChangeAspect="1"/>
          </p:cNvPicPr>
          <p:nvPr/>
        </p:nvPicPr>
        <p:blipFill>
          <a:blip r:embed="rId5"/>
          <a:stretch>
            <a:fillRect/>
          </a:stretch>
        </p:blipFill>
        <p:spPr>
          <a:xfrm>
            <a:off x="1839463" y="2085544"/>
            <a:ext cx="5601090" cy="4590679"/>
          </a:xfrm>
          <a:prstGeom prst="rect">
            <a:avLst/>
          </a:prstGeom>
        </p:spPr>
      </p:pic>
      <p:sp>
        <p:nvSpPr>
          <p:cNvPr id="8" name="内容占位符 2">
            <a:extLst>
              <a:ext uri="{FF2B5EF4-FFF2-40B4-BE49-F238E27FC236}">
                <a16:creationId xmlns:a16="http://schemas.microsoft.com/office/drawing/2014/main" id="{B483D8F8-D2AD-4A5C-8F3A-F14D8B492E15}"/>
              </a:ext>
            </a:extLst>
          </p:cNvPr>
          <p:cNvSpPr txBox="1">
            <a:spLocks/>
          </p:cNvSpPr>
          <p:nvPr/>
        </p:nvSpPr>
        <p:spPr>
          <a:xfrm>
            <a:off x="890452" y="1253330"/>
            <a:ext cx="8835439" cy="52348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FF0000"/>
                </a:solidFill>
                <a:effectLst/>
                <a:uLnTx/>
                <a:uFillTx/>
                <a:latin typeface="华文楷体" panose="02010600040101010101" pitchFamily="2" charset="-122"/>
                <a:ea typeface="华文楷体" panose="02010600040101010101" pitchFamily="2" charset="-122"/>
                <a:cs typeface="+mn-cs"/>
              </a:rPr>
              <a:t>后剪枝</a:t>
            </a:r>
            <a:r>
              <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postpruning</a:t>
            </a:r>
            <a:r>
              <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例</a:t>
            </a:r>
            <a:endPar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pic>
        <p:nvPicPr>
          <p:cNvPr id="9" name="图片 8">
            <a:extLst>
              <a:ext uri="{FF2B5EF4-FFF2-40B4-BE49-F238E27FC236}">
                <a16:creationId xmlns:a16="http://schemas.microsoft.com/office/drawing/2014/main" id="{73AEF30B-3244-48B0-A36A-E70F335E9A2A}"/>
              </a:ext>
            </a:extLst>
          </p:cNvPr>
          <p:cNvPicPr>
            <a:picLocks noChangeAspect="1"/>
          </p:cNvPicPr>
          <p:nvPr/>
        </p:nvPicPr>
        <p:blipFill>
          <a:blip r:embed="rId6"/>
          <a:stretch>
            <a:fillRect/>
          </a:stretch>
        </p:blipFill>
        <p:spPr>
          <a:xfrm>
            <a:off x="7626630" y="3538242"/>
            <a:ext cx="4008160" cy="722241"/>
          </a:xfrm>
          <a:prstGeom prst="rect">
            <a:avLst/>
          </a:prstGeom>
        </p:spPr>
      </p:pic>
      <p:pic>
        <p:nvPicPr>
          <p:cNvPr id="10" name="图片 9">
            <a:extLst>
              <a:ext uri="{FF2B5EF4-FFF2-40B4-BE49-F238E27FC236}">
                <a16:creationId xmlns:a16="http://schemas.microsoft.com/office/drawing/2014/main" id="{96BC8F9C-F62B-4B77-AC6E-99B6CF8E80F9}"/>
              </a:ext>
            </a:extLst>
          </p:cNvPr>
          <p:cNvPicPr>
            <a:picLocks noChangeAspect="1"/>
          </p:cNvPicPr>
          <p:nvPr/>
        </p:nvPicPr>
        <p:blipFill>
          <a:blip r:embed="rId7"/>
          <a:stretch>
            <a:fillRect/>
          </a:stretch>
        </p:blipFill>
        <p:spPr>
          <a:xfrm>
            <a:off x="7944371" y="4542455"/>
            <a:ext cx="2408166" cy="560889"/>
          </a:xfrm>
          <a:prstGeom prst="rect">
            <a:avLst/>
          </a:prstGeom>
        </p:spPr>
      </p:pic>
      <p:pic>
        <p:nvPicPr>
          <p:cNvPr id="11" name="图片 10">
            <a:extLst>
              <a:ext uri="{FF2B5EF4-FFF2-40B4-BE49-F238E27FC236}">
                <a16:creationId xmlns:a16="http://schemas.microsoft.com/office/drawing/2014/main" id="{D0CA520E-4F93-4B88-B06B-55087608AAC8}"/>
              </a:ext>
            </a:extLst>
          </p:cNvPr>
          <p:cNvPicPr>
            <a:picLocks noChangeAspect="1"/>
          </p:cNvPicPr>
          <p:nvPr/>
        </p:nvPicPr>
        <p:blipFill>
          <a:blip r:embed="rId8"/>
          <a:stretch>
            <a:fillRect/>
          </a:stretch>
        </p:blipFill>
        <p:spPr>
          <a:xfrm>
            <a:off x="7173923" y="181777"/>
            <a:ext cx="4913575" cy="3074493"/>
          </a:xfrm>
          <a:prstGeom prst="rect">
            <a:avLst/>
          </a:prstGeom>
        </p:spPr>
      </p:pic>
    </p:spTree>
    <p:extLst>
      <p:ext uri="{BB962C8B-B14F-4D97-AF65-F5344CB8AC3E}">
        <p14:creationId xmlns:p14="http://schemas.microsoft.com/office/powerpoint/2010/main" val="3222872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pic>
        <p:nvPicPr>
          <p:cNvPr id="6" name="图片 5">
            <a:extLst>
              <a:ext uri="{FF2B5EF4-FFF2-40B4-BE49-F238E27FC236}">
                <a16:creationId xmlns:a16="http://schemas.microsoft.com/office/drawing/2014/main" id="{3E313880-47FF-492D-B604-1CF3F4D6CB5A}"/>
              </a:ext>
            </a:extLst>
          </p:cNvPr>
          <p:cNvPicPr>
            <a:picLocks noChangeAspect="1"/>
          </p:cNvPicPr>
          <p:nvPr/>
        </p:nvPicPr>
        <p:blipFill>
          <a:blip r:embed="rId6"/>
          <a:stretch>
            <a:fillRect/>
          </a:stretch>
        </p:blipFill>
        <p:spPr>
          <a:xfrm>
            <a:off x="1700126" y="2008224"/>
            <a:ext cx="5601090" cy="4590679"/>
          </a:xfrm>
          <a:prstGeom prst="rect">
            <a:avLst/>
          </a:prstGeom>
        </p:spPr>
      </p:pic>
      <p:sp>
        <p:nvSpPr>
          <p:cNvPr id="8" name="内容占位符 2">
            <a:extLst>
              <a:ext uri="{FF2B5EF4-FFF2-40B4-BE49-F238E27FC236}">
                <a16:creationId xmlns:a16="http://schemas.microsoft.com/office/drawing/2014/main" id="{DF345377-7E11-4C45-8720-D20F59CB4B8F}"/>
              </a:ext>
            </a:extLst>
          </p:cNvPr>
          <p:cNvSpPr txBox="1">
            <a:spLocks/>
          </p:cNvSpPr>
          <p:nvPr/>
        </p:nvSpPr>
        <p:spPr>
          <a:xfrm>
            <a:off x="915607" y="1167712"/>
            <a:ext cx="8835439" cy="523483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FF0000"/>
                </a:solidFill>
                <a:effectLst/>
                <a:uLnTx/>
                <a:uFillTx/>
                <a:latin typeface="华文楷体" panose="02010600040101010101" pitchFamily="2" charset="-122"/>
                <a:ea typeface="华文楷体" panose="02010600040101010101" pitchFamily="2" charset="-122"/>
                <a:cs typeface="+mn-cs"/>
              </a:rPr>
              <a:t>后剪枝</a:t>
            </a:r>
            <a:r>
              <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postpruning</a:t>
            </a:r>
            <a:r>
              <a:rPr kumimoji="0"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例</a:t>
            </a:r>
            <a:endPar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pic>
        <p:nvPicPr>
          <p:cNvPr id="9" name="图片 8">
            <a:extLst>
              <a:ext uri="{FF2B5EF4-FFF2-40B4-BE49-F238E27FC236}">
                <a16:creationId xmlns:a16="http://schemas.microsoft.com/office/drawing/2014/main" id="{43C672BD-5DED-442A-BE71-14BE1D680473}"/>
              </a:ext>
            </a:extLst>
          </p:cNvPr>
          <p:cNvPicPr>
            <a:picLocks noChangeAspect="1"/>
          </p:cNvPicPr>
          <p:nvPr/>
        </p:nvPicPr>
        <p:blipFill>
          <a:blip r:embed="rId7"/>
          <a:stretch>
            <a:fillRect/>
          </a:stretch>
        </p:blipFill>
        <p:spPr>
          <a:xfrm>
            <a:off x="8452801" y="5939837"/>
            <a:ext cx="2408166" cy="560889"/>
          </a:xfrm>
          <a:prstGeom prst="rect">
            <a:avLst/>
          </a:prstGeom>
        </p:spPr>
      </p:pic>
      <p:pic>
        <p:nvPicPr>
          <p:cNvPr id="11" name="图片 10">
            <a:extLst>
              <a:ext uri="{FF2B5EF4-FFF2-40B4-BE49-F238E27FC236}">
                <a16:creationId xmlns:a16="http://schemas.microsoft.com/office/drawing/2014/main" id="{3CFD08CB-339C-43F4-9BE4-87D83F81A3C0}"/>
              </a:ext>
            </a:extLst>
          </p:cNvPr>
          <p:cNvPicPr>
            <a:picLocks noChangeAspect="1"/>
          </p:cNvPicPr>
          <p:nvPr/>
        </p:nvPicPr>
        <p:blipFill>
          <a:blip r:embed="rId8"/>
          <a:stretch>
            <a:fillRect/>
          </a:stretch>
        </p:blipFill>
        <p:spPr>
          <a:xfrm>
            <a:off x="7156505" y="166451"/>
            <a:ext cx="4913575" cy="3074493"/>
          </a:xfrm>
          <a:prstGeom prst="rect">
            <a:avLst/>
          </a:prstGeom>
        </p:spPr>
      </p:pic>
      <p:sp>
        <p:nvSpPr>
          <p:cNvPr id="12" name="矩形 11">
            <a:extLst>
              <a:ext uri="{FF2B5EF4-FFF2-40B4-BE49-F238E27FC236}">
                <a16:creationId xmlns:a16="http://schemas.microsoft.com/office/drawing/2014/main" id="{7423CC9E-E8F4-4394-947A-BB30986093F1}"/>
              </a:ext>
            </a:extLst>
          </p:cNvPr>
          <p:cNvSpPr/>
          <p:nvPr/>
        </p:nvSpPr>
        <p:spPr>
          <a:xfrm>
            <a:off x="2068991" y="4242205"/>
            <a:ext cx="5087514" cy="214826"/>
          </a:xfrm>
          <a:prstGeom prst="rect">
            <a:avLst/>
          </a:prstGeom>
          <a:noFill/>
          <a:ln w="254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13" name="矩形 12">
            <a:extLst>
              <a:ext uri="{FF2B5EF4-FFF2-40B4-BE49-F238E27FC236}">
                <a16:creationId xmlns:a16="http://schemas.microsoft.com/office/drawing/2014/main" id="{4E984903-4596-414A-B45B-3D9218208ADE}"/>
              </a:ext>
            </a:extLst>
          </p:cNvPr>
          <p:cNvSpPr/>
          <p:nvPr/>
        </p:nvSpPr>
        <p:spPr>
          <a:xfrm>
            <a:off x="2078833" y="5807769"/>
            <a:ext cx="5087514" cy="214826"/>
          </a:xfrm>
          <a:prstGeom prst="rect">
            <a:avLst/>
          </a:prstGeom>
          <a:noFill/>
          <a:ln w="254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Tree>
    <p:extLst>
      <p:ext uri="{BB962C8B-B14F-4D97-AF65-F5344CB8AC3E}">
        <p14:creationId xmlns:p14="http://schemas.microsoft.com/office/powerpoint/2010/main" val="1428097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BB179D12-BC78-43B1-BA21-E638153E5685}"/>
              </a:ext>
            </a:extLst>
          </p:cNvPr>
          <p:cNvSpPr txBox="1">
            <a:spLocks/>
          </p:cNvSpPr>
          <p:nvPr/>
        </p:nvSpPr>
        <p:spPr>
          <a:xfrm>
            <a:off x="890452" y="1253330"/>
            <a:ext cx="10996748" cy="5339493"/>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通过计算剪枝前后的精确度来判断</a:t>
            </a:r>
            <a:endPar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pic>
        <p:nvPicPr>
          <p:cNvPr id="8" name="图片 7">
            <a:extLst>
              <a:ext uri="{FF2B5EF4-FFF2-40B4-BE49-F238E27FC236}">
                <a16:creationId xmlns:a16="http://schemas.microsoft.com/office/drawing/2014/main" id="{72E67819-0B30-4EA4-A6D9-EAABC79695B0}"/>
              </a:ext>
            </a:extLst>
          </p:cNvPr>
          <p:cNvPicPr>
            <a:picLocks noChangeAspect="1"/>
          </p:cNvPicPr>
          <p:nvPr/>
        </p:nvPicPr>
        <p:blipFill>
          <a:blip r:embed="rId6"/>
          <a:stretch>
            <a:fillRect/>
          </a:stretch>
        </p:blipFill>
        <p:spPr>
          <a:xfrm>
            <a:off x="304800" y="2405140"/>
            <a:ext cx="6314865" cy="3801591"/>
          </a:xfrm>
          <a:prstGeom prst="rect">
            <a:avLst/>
          </a:prstGeom>
        </p:spPr>
      </p:pic>
      <p:pic>
        <p:nvPicPr>
          <p:cNvPr id="9" name="图片 8">
            <a:extLst>
              <a:ext uri="{FF2B5EF4-FFF2-40B4-BE49-F238E27FC236}">
                <a16:creationId xmlns:a16="http://schemas.microsoft.com/office/drawing/2014/main" id="{5DC27B7E-1B10-4701-BDF1-9C6E199934F3}"/>
              </a:ext>
            </a:extLst>
          </p:cNvPr>
          <p:cNvPicPr>
            <a:picLocks noChangeAspect="1"/>
          </p:cNvPicPr>
          <p:nvPr/>
        </p:nvPicPr>
        <p:blipFill>
          <a:blip r:embed="rId7"/>
          <a:stretch>
            <a:fillRect/>
          </a:stretch>
        </p:blipFill>
        <p:spPr>
          <a:xfrm>
            <a:off x="4571304" y="92302"/>
            <a:ext cx="7496075" cy="3437855"/>
          </a:xfrm>
          <a:prstGeom prst="rect">
            <a:avLst/>
          </a:prstGeom>
        </p:spPr>
      </p:pic>
      <p:pic>
        <p:nvPicPr>
          <p:cNvPr id="10" name="图片 9">
            <a:extLst>
              <a:ext uri="{FF2B5EF4-FFF2-40B4-BE49-F238E27FC236}">
                <a16:creationId xmlns:a16="http://schemas.microsoft.com/office/drawing/2014/main" id="{009ECB9D-FBC3-4837-9906-CA0FEF364B4C}"/>
              </a:ext>
            </a:extLst>
          </p:cNvPr>
          <p:cNvPicPr>
            <a:picLocks noChangeAspect="1"/>
          </p:cNvPicPr>
          <p:nvPr/>
        </p:nvPicPr>
        <p:blipFill>
          <a:blip r:embed="rId8"/>
          <a:stretch>
            <a:fillRect/>
          </a:stretch>
        </p:blipFill>
        <p:spPr>
          <a:xfrm>
            <a:off x="6474427" y="3790364"/>
            <a:ext cx="5251269" cy="2609413"/>
          </a:xfrm>
          <a:prstGeom prst="rect">
            <a:avLst/>
          </a:prstGeom>
        </p:spPr>
      </p:pic>
    </p:spTree>
    <p:extLst>
      <p:ext uri="{BB962C8B-B14F-4D97-AF65-F5344CB8AC3E}">
        <p14:creationId xmlns:p14="http://schemas.microsoft.com/office/powerpoint/2010/main" val="170927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连续值处理</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pic>
        <p:nvPicPr>
          <p:cNvPr id="6" name="图片 5">
            <a:extLst>
              <a:ext uri="{FF2B5EF4-FFF2-40B4-BE49-F238E27FC236}">
                <a16:creationId xmlns:a16="http://schemas.microsoft.com/office/drawing/2014/main" id="{A1B947D8-6E34-4C1E-B5ED-1BE447937311}"/>
              </a:ext>
            </a:extLst>
          </p:cNvPr>
          <p:cNvPicPr>
            <a:picLocks noChangeAspect="1"/>
          </p:cNvPicPr>
          <p:nvPr/>
        </p:nvPicPr>
        <p:blipFill>
          <a:blip r:embed="rId5"/>
          <a:stretch>
            <a:fillRect/>
          </a:stretch>
        </p:blipFill>
        <p:spPr>
          <a:xfrm>
            <a:off x="5087514" y="1693110"/>
            <a:ext cx="6885207" cy="4466693"/>
          </a:xfrm>
          <a:prstGeom prst="rect">
            <a:avLst/>
          </a:prstGeom>
        </p:spPr>
      </p:pic>
      <p:sp>
        <p:nvSpPr>
          <p:cNvPr id="8" name="矩形 7">
            <a:extLst>
              <a:ext uri="{FF2B5EF4-FFF2-40B4-BE49-F238E27FC236}">
                <a16:creationId xmlns:a16="http://schemas.microsoft.com/office/drawing/2014/main" id="{81810A0D-305C-4B68-92AD-6481434B0F6B}"/>
              </a:ext>
            </a:extLst>
          </p:cNvPr>
          <p:cNvSpPr/>
          <p:nvPr/>
        </p:nvSpPr>
        <p:spPr>
          <a:xfrm>
            <a:off x="9730409" y="1808922"/>
            <a:ext cx="1401417" cy="4184374"/>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9" name="矩形: 圆角 8">
            <a:extLst>
              <a:ext uri="{FF2B5EF4-FFF2-40B4-BE49-F238E27FC236}">
                <a16:creationId xmlns:a16="http://schemas.microsoft.com/office/drawing/2014/main" id="{2F9029CD-5D81-4685-8C4C-F65DBEA9850B}"/>
              </a:ext>
            </a:extLst>
          </p:cNvPr>
          <p:cNvSpPr/>
          <p:nvPr/>
        </p:nvSpPr>
        <p:spPr>
          <a:xfrm>
            <a:off x="1819027" y="1808922"/>
            <a:ext cx="1282147" cy="526774"/>
          </a:xfrm>
          <a:prstGeom prst="roundRect">
            <a:avLst/>
          </a:prstGeom>
          <a:solidFill>
            <a:srgbClr val="4276AA"/>
          </a:solidFill>
          <a:ln w="12700" cap="flat" cmpd="sng" algn="ctr">
            <a:solidFill>
              <a:srgbClr val="4276A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Arial" panose="020F0502020204030204"/>
                <a:ea typeface="微软雅黑"/>
                <a:cs typeface="+mn-cs"/>
              </a:rPr>
              <a:t>纹理</a:t>
            </a:r>
          </a:p>
        </p:txBody>
      </p:sp>
      <p:cxnSp>
        <p:nvCxnSpPr>
          <p:cNvPr id="10" name="直接连接符 9">
            <a:extLst>
              <a:ext uri="{FF2B5EF4-FFF2-40B4-BE49-F238E27FC236}">
                <a16:creationId xmlns:a16="http://schemas.microsoft.com/office/drawing/2014/main" id="{33A3BBC4-302D-4298-9C52-D46F590A91B1}"/>
              </a:ext>
            </a:extLst>
          </p:cNvPr>
          <p:cNvCxnSpPr>
            <a:cxnSpLocks/>
            <a:stCxn id="9" idx="2"/>
          </p:cNvCxnSpPr>
          <p:nvPr/>
        </p:nvCxnSpPr>
        <p:spPr>
          <a:xfrm flipH="1">
            <a:off x="1224669" y="2335696"/>
            <a:ext cx="1235432" cy="651305"/>
          </a:xfrm>
          <a:prstGeom prst="line">
            <a:avLst/>
          </a:prstGeom>
          <a:noFill/>
          <a:ln w="25400" cap="flat" cmpd="sng" algn="ctr">
            <a:solidFill>
              <a:srgbClr val="4276AA"/>
            </a:solidFill>
            <a:prstDash val="solid"/>
            <a:miter lim="800000"/>
          </a:ln>
          <a:effectLst/>
        </p:spPr>
      </p:cxnSp>
      <p:cxnSp>
        <p:nvCxnSpPr>
          <p:cNvPr id="11" name="直接连接符 10">
            <a:extLst>
              <a:ext uri="{FF2B5EF4-FFF2-40B4-BE49-F238E27FC236}">
                <a16:creationId xmlns:a16="http://schemas.microsoft.com/office/drawing/2014/main" id="{4A785A39-FA84-43C8-AA0E-F72D8C3D82AD}"/>
              </a:ext>
            </a:extLst>
          </p:cNvPr>
          <p:cNvCxnSpPr>
            <a:cxnSpLocks/>
            <a:stCxn id="9" idx="2"/>
          </p:cNvCxnSpPr>
          <p:nvPr/>
        </p:nvCxnSpPr>
        <p:spPr>
          <a:xfrm flipH="1">
            <a:off x="2460100" y="2335696"/>
            <a:ext cx="1" cy="753790"/>
          </a:xfrm>
          <a:prstGeom prst="line">
            <a:avLst/>
          </a:prstGeom>
          <a:noFill/>
          <a:ln w="25400" cap="flat" cmpd="sng" algn="ctr">
            <a:solidFill>
              <a:srgbClr val="4276AA"/>
            </a:solidFill>
            <a:prstDash val="solid"/>
            <a:miter lim="800000"/>
          </a:ln>
          <a:effectLst/>
        </p:spPr>
      </p:cxnSp>
      <p:cxnSp>
        <p:nvCxnSpPr>
          <p:cNvPr id="12" name="直接连接符 11">
            <a:extLst>
              <a:ext uri="{FF2B5EF4-FFF2-40B4-BE49-F238E27FC236}">
                <a16:creationId xmlns:a16="http://schemas.microsoft.com/office/drawing/2014/main" id="{18EE7A41-89B8-42FC-A214-6ECABE6EF04E}"/>
              </a:ext>
            </a:extLst>
          </p:cNvPr>
          <p:cNvCxnSpPr>
            <a:cxnSpLocks/>
            <a:stCxn id="9" idx="2"/>
          </p:cNvCxnSpPr>
          <p:nvPr/>
        </p:nvCxnSpPr>
        <p:spPr>
          <a:xfrm>
            <a:off x="2460101" y="2335696"/>
            <a:ext cx="1420395" cy="642375"/>
          </a:xfrm>
          <a:prstGeom prst="line">
            <a:avLst/>
          </a:prstGeom>
          <a:noFill/>
          <a:ln w="25400" cap="flat" cmpd="sng" algn="ctr">
            <a:solidFill>
              <a:srgbClr val="4276AA"/>
            </a:solidFill>
            <a:prstDash val="solid"/>
            <a:miter lim="800000"/>
          </a:ln>
          <a:effectLst/>
        </p:spPr>
      </p:cxnSp>
      <p:sp>
        <p:nvSpPr>
          <p:cNvPr id="13" name="文本框 12">
            <a:extLst>
              <a:ext uri="{FF2B5EF4-FFF2-40B4-BE49-F238E27FC236}">
                <a16:creationId xmlns:a16="http://schemas.microsoft.com/office/drawing/2014/main" id="{F0A7F1F5-07AE-4AF7-841D-0E85F2066EA5}"/>
              </a:ext>
            </a:extLst>
          </p:cNvPr>
          <p:cNvSpPr txBox="1"/>
          <p:nvPr/>
        </p:nvSpPr>
        <p:spPr>
          <a:xfrm>
            <a:off x="1071896" y="2335696"/>
            <a:ext cx="884663" cy="369332"/>
          </a:xfrm>
          <a:prstGeom prst="rect">
            <a:avLst/>
          </a:prstGeom>
          <a:noFill/>
        </p:spPr>
        <p:txBody>
          <a:bodyPr wrap="square" rtlCol="0">
            <a:spAutoFit/>
          </a:bodyPr>
          <a:lstStyle/>
          <a:p>
            <a:r>
              <a:rPr lang="zh-CN" altLang="en-US" dirty="0">
                <a:solidFill>
                  <a:srgbClr val="000000"/>
                </a:solidFill>
                <a:latin typeface="Arial" panose="020F0502020204030204"/>
                <a:ea typeface="微软雅黑"/>
              </a:rPr>
              <a:t>清晰</a:t>
            </a:r>
          </a:p>
        </p:txBody>
      </p:sp>
      <p:sp>
        <p:nvSpPr>
          <p:cNvPr id="14" name="文本框 13">
            <a:extLst>
              <a:ext uri="{FF2B5EF4-FFF2-40B4-BE49-F238E27FC236}">
                <a16:creationId xmlns:a16="http://schemas.microsoft.com/office/drawing/2014/main" id="{3A0D6C0D-F569-44BB-9AE1-1B6297B546C5}"/>
              </a:ext>
            </a:extLst>
          </p:cNvPr>
          <p:cNvSpPr txBox="1"/>
          <p:nvPr/>
        </p:nvSpPr>
        <p:spPr>
          <a:xfrm>
            <a:off x="2383904" y="2527925"/>
            <a:ext cx="884663" cy="369332"/>
          </a:xfrm>
          <a:prstGeom prst="rect">
            <a:avLst/>
          </a:prstGeom>
          <a:noFill/>
        </p:spPr>
        <p:txBody>
          <a:bodyPr wrap="square" rtlCol="0">
            <a:spAutoFit/>
          </a:bodyPr>
          <a:lstStyle/>
          <a:p>
            <a:r>
              <a:rPr lang="zh-CN" altLang="en-US" dirty="0">
                <a:solidFill>
                  <a:srgbClr val="000000"/>
                </a:solidFill>
                <a:latin typeface="Arial" panose="020F0502020204030204"/>
                <a:ea typeface="微软雅黑"/>
              </a:rPr>
              <a:t>稍糊</a:t>
            </a:r>
          </a:p>
        </p:txBody>
      </p:sp>
      <p:sp>
        <p:nvSpPr>
          <p:cNvPr id="15" name="文本框 14">
            <a:extLst>
              <a:ext uri="{FF2B5EF4-FFF2-40B4-BE49-F238E27FC236}">
                <a16:creationId xmlns:a16="http://schemas.microsoft.com/office/drawing/2014/main" id="{19D36145-816E-492D-A7D4-CF720F48FA25}"/>
              </a:ext>
            </a:extLst>
          </p:cNvPr>
          <p:cNvSpPr txBox="1"/>
          <p:nvPr/>
        </p:nvSpPr>
        <p:spPr>
          <a:xfrm>
            <a:off x="3284307" y="2326766"/>
            <a:ext cx="884663" cy="369332"/>
          </a:xfrm>
          <a:prstGeom prst="rect">
            <a:avLst/>
          </a:prstGeom>
          <a:noFill/>
        </p:spPr>
        <p:txBody>
          <a:bodyPr wrap="square" rtlCol="0">
            <a:spAutoFit/>
          </a:bodyPr>
          <a:lstStyle/>
          <a:p>
            <a:r>
              <a:rPr lang="zh-CN" altLang="en-US" dirty="0">
                <a:solidFill>
                  <a:srgbClr val="000000"/>
                </a:solidFill>
                <a:latin typeface="Arial" panose="020F0502020204030204"/>
                <a:ea typeface="微软雅黑"/>
              </a:rPr>
              <a:t>模糊</a:t>
            </a:r>
          </a:p>
        </p:txBody>
      </p:sp>
      <p:sp>
        <p:nvSpPr>
          <p:cNvPr id="16" name="矩形: 圆角 15">
            <a:extLst>
              <a:ext uri="{FF2B5EF4-FFF2-40B4-BE49-F238E27FC236}">
                <a16:creationId xmlns:a16="http://schemas.microsoft.com/office/drawing/2014/main" id="{4225E08E-E112-4941-9F5E-086AE6A60CE7}"/>
              </a:ext>
            </a:extLst>
          </p:cNvPr>
          <p:cNvSpPr/>
          <p:nvPr/>
        </p:nvSpPr>
        <p:spPr>
          <a:xfrm>
            <a:off x="354496" y="3005587"/>
            <a:ext cx="1640095" cy="526774"/>
          </a:xfrm>
          <a:prstGeom prst="roundRect">
            <a:avLst/>
          </a:prstGeom>
          <a:solidFill>
            <a:srgbClr val="4276AA"/>
          </a:solidFill>
          <a:ln w="12700" cap="flat" cmpd="sng" algn="ctr">
            <a:solidFill>
              <a:srgbClr val="4276A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Arial" panose="020F0502020204030204"/>
                <a:ea typeface="微软雅黑"/>
                <a:cs typeface="+mn-cs"/>
              </a:rPr>
              <a:t>密度</a:t>
            </a:r>
            <a:r>
              <a:rPr kumimoji="0" lang="en-US" altLang="zh-CN" sz="1800" b="0" i="0" u="none" strike="noStrike" kern="0" cap="none" spc="0" normalizeH="0" baseline="0" noProof="0" dirty="0">
                <a:ln>
                  <a:noFill/>
                </a:ln>
                <a:solidFill>
                  <a:srgbClr val="FFFFFF"/>
                </a:solidFill>
                <a:effectLst/>
                <a:uLnTx/>
                <a:uFillTx/>
                <a:latin typeface="Arial" panose="020F0502020204030204"/>
                <a:ea typeface="微软雅黑"/>
                <a:cs typeface="+mn-cs"/>
              </a:rPr>
              <a:t>&lt;=0.381</a:t>
            </a:r>
            <a:endParaRPr kumimoji="0" lang="zh-CN" altLang="en-US" sz="1800" b="0" i="0" u="none" strike="noStrike" kern="0" cap="none" spc="0" normalizeH="0" baseline="0" noProof="0" dirty="0">
              <a:ln>
                <a:noFill/>
              </a:ln>
              <a:solidFill>
                <a:srgbClr val="FFFFFF"/>
              </a:solidFill>
              <a:effectLst/>
              <a:uLnTx/>
              <a:uFillTx/>
              <a:latin typeface="Arial" panose="020F0502020204030204"/>
              <a:ea typeface="微软雅黑"/>
              <a:cs typeface="+mn-cs"/>
            </a:endParaRPr>
          </a:p>
        </p:txBody>
      </p:sp>
      <p:sp>
        <p:nvSpPr>
          <p:cNvPr id="17" name="矩形 16">
            <a:extLst>
              <a:ext uri="{FF2B5EF4-FFF2-40B4-BE49-F238E27FC236}">
                <a16:creationId xmlns:a16="http://schemas.microsoft.com/office/drawing/2014/main" id="{77553B14-C8A8-44C9-B51C-98E7A6B2BD9B}"/>
              </a:ext>
            </a:extLst>
          </p:cNvPr>
          <p:cNvSpPr/>
          <p:nvPr/>
        </p:nvSpPr>
        <p:spPr>
          <a:xfrm>
            <a:off x="5327374" y="2156791"/>
            <a:ext cx="6510130" cy="1302026"/>
          </a:xfrm>
          <a:prstGeom prst="rect">
            <a:avLst/>
          </a:prstGeom>
          <a:noFill/>
          <a:ln w="4127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18" name="矩形 17">
            <a:extLst>
              <a:ext uri="{FF2B5EF4-FFF2-40B4-BE49-F238E27FC236}">
                <a16:creationId xmlns:a16="http://schemas.microsoft.com/office/drawing/2014/main" id="{98CC63B0-9C6B-4921-BBD1-DC326B1E7FF4}"/>
              </a:ext>
            </a:extLst>
          </p:cNvPr>
          <p:cNvSpPr/>
          <p:nvPr/>
        </p:nvSpPr>
        <p:spPr>
          <a:xfrm>
            <a:off x="5275052" y="4182790"/>
            <a:ext cx="6510130" cy="240123"/>
          </a:xfrm>
          <a:prstGeom prst="rect">
            <a:avLst/>
          </a:prstGeom>
          <a:noFill/>
          <a:ln w="4127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19" name="矩形 18">
            <a:extLst>
              <a:ext uri="{FF2B5EF4-FFF2-40B4-BE49-F238E27FC236}">
                <a16:creationId xmlns:a16="http://schemas.microsoft.com/office/drawing/2014/main" id="{875752E9-60BE-4562-8F79-6A976F773F8D}"/>
              </a:ext>
            </a:extLst>
          </p:cNvPr>
          <p:cNvSpPr/>
          <p:nvPr/>
        </p:nvSpPr>
        <p:spPr>
          <a:xfrm>
            <a:off x="5275052" y="5264717"/>
            <a:ext cx="6510130" cy="240123"/>
          </a:xfrm>
          <a:prstGeom prst="rect">
            <a:avLst/>
          </a:prstGeom>
          <a:noFill/>
          <a:ln w="4127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3" name="文本框 2">
            <a:extLst>
              <a:ext uri="{FF2B5EF4-FFF2-40B4-BE49-F238E27FC236}">
                <a16:creationId xmlns:a16="http://schemas.microsoft.com/office/drawing/2014/main" id="{F3B3098F-30A0-4EA1-9D01-50DAE5E7A3AD}"/>
              </a:ext>
            </a:extLst>
          </p:cNvPr>
          <p:cNvSpPr txBox="1"/>
          <p:nvPr/>
        </p:nvSpPr>
        <p:spPr>
          <a:xfrm>
            <a:off x="1224669" y="4953965"/>
            <a:ext cx="1107996" cy="369332"/>
          </a:xfrm>
          <a:prstGeom prst="rect">
            <a:avLst/>
          </a:prstGeom>
          <a:noFill/>
        </p:spPr>
        <p:txBody>
          <a:bodyPr wrap="none" rtlCol="0">
            <a:spAutoFit/>
          </a:bodyPr>
          <a:lstStyle/>
          <a:p>
            <a:r>
              <a:rPr lang="zh-CN" altLang="en-US" dirty="0"/>
              <a:t>离散化！</a:t>
            </a:r>
          </a:p>
        </p:txBody>
      </p:sp>
    </p:spTree>
    <p:extLst>
      <p:ext uri="{BB962C8B-B14F-4D97-AF65-F5344CB8AC3E}">
        <p14:creationId xmlns:p14="http://schemas.microsoft.com/office/powerpoint/2010/main" val="388996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缺失值</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94EAC14B-8CF6-450E-BB40-33CB77B0EEFF}"/>
              </a:ext>
            </a:extLst>
          </p:cNvPr>
          <p:cNvSpPr txBox="1">
            <a:spLocks/>
          </p:cNvSpPr>
          <p:nvPr/>
        </p:nvSpPr>
        <p:spPr>
          <a:xfrm>
            <a:off x="890452" y="1253330"/>
            <a:ext cx="8835439" cy="5388101"/>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FF0000"/>
                </a:solidFill>
                <a:effectLst/>
                <a:uLnTx/>
                <a:uFillTx/>
                <a:latin typeface="华文楷体" panose="02010600040101010101" pitchFamily="2" charset="-122"/>
                <a:ea typeface="华文楷体" panose="02010600040101010101" pitchFamily="2" charset="-122"/>
                <a:cs typeface="+mn-cs"/>
              </a:rPr>
              <a:t>缺失现象</a:t>
            </a:r>
            <a:endParaRPr kumimoji="0" lang="en-US" altLang="zh-CN" sz="2800" b="1" i="0" u="none" strike="noStrike" kern="1200" cap="none" spc="0" normalizeH="0" baseline="0" noProof="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仅使用无缺失的样例？</a:t>
            </a:r>
            <a:r>
              <a:rPr kumimoji="0" lang="en-US" altLang="zh-CN"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—&gt; </a:t>
            </a:r>
            <a:r>
              <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浪费了大量数据</a:t>
            </a:r>
            <a:endParaRPr kumimoji="0" lang="en-US" altLang="zh-CN"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使用带缺失值的样例构建决策树</a:t>
            </a: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属性划分问题</a:t>
            </a:r>
            <a:endParaRPr kumimoji="0" lang="en-US" altLang="zh-CN"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给定划分属性，若样本在该属性上的值缺失，如何判定？</a:t>
            </a:r>
            <a:endParaRPr kumimoji="0" lang="en-US" altLang="zh-CN"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1671076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8" name="内容占位符 2">
            <a:extLst>
              <a:ext uri="{FF2B5EF4-FFF2-40B4-BE49-F238E27FC236}">
                <a16:creationId xmlns:a16="http://schemas.microsoft.com/office/drawing/2014/main" id="{7A0F85CD-1F6F-4378-AE5B-73F62B421556}"/>
              </a:ext>
            </a:extLst>
          </p:cNvPr>
          <p:cNvSpPr txBox="1">
            <a:spLocks/>
          </p:cNvSpPr>
          <p:nvPr/>
        </p:nvSpPr>
        <p:spPr>
          <a:xfrm>
            <a:off x="890453" y="1253330"/>
            <a:ext cx="3974762"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例</a:t>
            </a: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FF0000"/>
                </a:solidFill>
                <a:effectLst/>
                <a:uLnTx/>
                <a:uFillTx/>
                <a:latin typeface="华文楷体" panose="02010600040101010101" pitchFamily="2" charset="-122"/>
                <a:ea typeface="华文楷体" panose="02010600040101010101" pitchFamily="2" charset="-122"/>
                <a:cs typeface="+mn-cs"/>
              </a:rPr>
              <a:t>仅通过无缺失值的样例来判断划分属性的优劣</a:t>
            </a:r>
            <a:endParaRPr kumimoji="0" lang="en-US" altLang="zh-CN" sz="2800" b="1" i="0" u="none" strike="noStrike" kern="1200" cap="none" spc="0" normalizeH="0" baseline="0" noProof="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初始：</a:t>
            </a:r>
            <a:r>
              <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17</a:t>
            </a: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个样例权重为</a:t>
            </a:r>
            <a:r>
              <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1</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以色泽为例，无缺失样例</a:t>
            </a:r>
            <a:r>
              <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14</a:t>
            </a: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个</a:t>
            </a: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pic>
        <p:nvPicPr>
          <p:cNvPr id="9" name="图片 8">
            <a:extLst>
              <a:ext uri="{FF2B5EF4-FFF2-40B4-BE49-F238E27FC236}">
                <a16:creationId xmlns:a16="http://schemas.microsoft.com/office/drawing/2014/main" id="{AFA59DAD-41E0-4C9B-8985-56B49FEF5451}"/>
              </a:ext>
            </a:extLst>
          </p:cNvPr>
          <p:cNvPicPr>
            <a:picLocks noChangeAspect="1"/>
          </p:cNvPicPr>
          <p:nvPr/>
        </p:nvPicPr>
        <p:blipFill>
          <a:blip r:embed="rId5"/>
          <a:stretch>
            <a:fillRect/>
          </a:stretch>
        </p:blipFill>
        <p:spPr>
          <a:xfrm>
            <a:off x="4987877" y="205117"/>
            <a:ext cx="6982914" cy="5078483"/>
          </a:xfrm>
          <a:prstGeom prst="rect">
            <a:avLst/>
          </a:prstGeom>
        </p:spPr>
      </p:pic>
      <p:pic>
        <p:nvPicPr>
          <p:cNvPr id="10" name="图片 9">
            <a:extLst>
              <a:ext uri="{FF2B5EF4-FFF2-40B4-BE49-F238E27FC236}">
                <a16:creationId xmlns:a16="http://schemas.microsoft.com/office/drawing/2014/main" id="{83E89659-DB68-4B73-85D1-7F4B4B28E530}"/>
              </a:ext>
            </a:extLst>
          </p:cNvPr>
          <p:cNvPicPr>
            <a:picLocks noChangeAspect="1"/>
          </p:cNvPicPr>
          <p:nvPr/>
        </p:nvPicPr>
        <p:blipFill>
          <a:blip r:embed="rId6"/>
          <a:stretch>
            <a:fillRect/>
          </a:stretch>
        </p:blipFill>
        <p:spPr>
          <a:xfrm>
            <a:off x="4987877" y="5336392"/>
            <a:ext cx="4848641" cy="1402219"/>
          </a:xfrm>
          <a:prstGeom prst="rect">
            <a:avLst/>
          </a:prstGeom>
        </p:spPr>
      </p:pic>
    </p:spTree>
    <p:extLst>
      <p:ext uri="{BB962C8B-B14F-4D97-AF65-F5344CB8AC3E}">
        <p14:creationId xmlns:p14="http://schemas.microsoft.com/office/powerpoint/2010/main" val="3383957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135886E0-7AB3-4389-81B2-F5819B863A6C}"/>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例</a:t>
            </a: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样本子集信息增益</a:t>
            </a:r>
            <a:endPar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pic>
        <p:nvPicPr>
          <p:cNvPr id="8" name="图片 7">
            <a:extLst>
              <a:ext uri="{FF2B5EF4-FFF2-40B4-BE49-F238E27FC236}">
                <a16:creationId xmlns:a16="http://schemas.microsoft.com/office/drawing/2014/main" id="{A95024DF-C4E9-415E-AE68-A27F3D9F25A7}"/>
              </a:ext>
            </a:extLst>
          </p:cNvPr>
          <p:cNvPicPr>
            <a:picLocks noChangeAspect="1"/>
          </p:cNvPicPr>
          <p:nvPr/>
        </p:nvPicPr>
        <p:blipFill>
          <a:blip r:embed="rId5"/>
          <a:stretch>
            <a:fillRect/>
          </a:stretch>
        </p:blipFill>
        <p:spPr>
          <a:xfrm>
            <a:off x="1710805" y="1422012"/>
            <a:ext cx="10081466" cy="1077348"/>
          </a:xfrm>
          <a:prstGeom prst="rect">
            <a:avLst/>
          </a:prstGeom>
        </p:spPr>
      </p:pic>
      <p:pic>
        <p:nvPicPr>
          <p:cNvPr id="9" name="图片 8">
            <a:extLst>
              <a:ext uri="{FF2B5EF4-FFF2-40B4-BE49-F238E27FC236}">
                <a16:creationId xmlns:a16="http://schemas.microsoft.com/office/drawing/2014/main" id="{EA410FEC-FA5F-43AE-B751-84FE3563DE0D}"/>
              </a:ext>
            </a:extLst>
          </p:cNvPr>
          <p:cNvPicPr>
            <a:picLocks noChangeAspect="1"/>
          </p:cNvPicPr>
          <p:nvPr/>
        </p:nvPicPr>
        <p:blipFill>
          <a:blip r:embed="rId6"/>
          <a:stretch>
            <a:fillRect/>
          </a:stretch>
        </p:blipFill>
        <p:spPr>
          <a:xfrm>
            <a:off x="1710805" y="2522187"/>
            <a:ext cx="4995850" cy="760958"/>
          </a:xfrm>
          <a:prstGeom prst="rect">
            <a:avLst/>
          </a:prstGeom>
        </p:spPr>
      </p:pic>
      <p:pic>
        <p:nvPicPr>
          <p:cNvPr id="10" name="图片 9">
            <a:extLst>
              <a:ext uri="{FF2B5EF4-FFF2-40B4-BE49-F238E27FC236}">
                <a16:creationId xmlns:a16="http://schemas.microsoft.com/office/drawing/2014/main" id="{9109E80D-94B2-4793-AA44-9D4445C522A0}"/>
              </a:ext>
            </a:extLst>
          </p:cNvPr>
          <p:cNvPicPr>
            <a:picLocks noChangeAspect="1"/>
          </p:cNvPicPr>
          <p:nvPr/>
        </p:nvPicPr>
        <p:blipFill>
          <a:blip r:embed="rId7"/>
          <a:stretch>
            <a:fillRect/>
          </a:stretch>
        </p:blipFill>
        <p:spPr>
          <a:xfrm>
            <a:off x="6706655" y="2499359"/>
            <a:ext cx="5119171" cy="760958"/>
          </a:xfrm>
          <a:prstGeom prst="rect">
            <a:avLst/>
          </a:prstGeom>
        </p:spPr>
      </p:pic>
      <p:pic>
        <p:nvPicPr>
          <p:cNvPr id="11" name="图片 10">
            <a:extLst>
              <a:ext uri="{FF2B5EF4-FFF2-40B4-BE49-F238E27FC236}">
                <a16:creationId xmlns:a16="http://schemas.microsoft.com/office/drawing/2014/main" id="{DD2C4165-8550-42C2-AA93-BEA47E41EFBB}"/>
              </a:ext>
            </a:extLst>
          </p:cNvPr>
          <p:cNvPicPr>
            <a:picLocks noChangeAspect="1"/>
          </p:cNvPicPr>
          <p:nvPr/>
        </p:nvPicPr>
        <p:blipFill>
          <a:blip r:embed="rId8"/>
          <a:stretch>
            <a:fillRect/>
          </a:stretch>
        </p:blipFill>
        <p:spPr>
          <a:xfrm>
            <a:off x="1710805" y="3278306"/>
            <a:ext cx="4886470" cy="896969"/>
          </a:xfrm>
          <a:prstGeom prst="rect">
            <a:avLst/>
          </a:prstGeom>
        </p:spPr>
      </p:pic>
      <p:pic>
        <p:nvPicPr>
          <p:cNvPr id="12" name="图片 11">
            <a:extLst>
              <a:ext uri="{FF2B5EF4-FFF2-40B4-BE49-F238E27FC236}">
                <a16:creationId xmlns:a16="http://schemas.microsoft.com/office/drawing/2014/main" id="{26A31305-7377-460C-B834-DD6684A22DDE}"/>
              </a:ext>
            </a:extLst>
          </p:cNvPr>
          <p:cNvPicPr>
            <a:picLocks noChangeAspect="1"/>
          </p:cNvPicPr>
          <p:nvPr/>
        </p:nvPicPr>
        <p:blipFill>
          <a:blip r:embed="rId9"/>
          <a:stretch>
            <a:fillRect/>
          </a:stretch>
        </p:blipFill>
        <p:spPr>
          <a:xfrm>
            <a:off x="4154040" y="4457247"/>
            <a:ext cx="7768959" cy="2132656"/>
          </a:xfrm>
          <a:prstGeom prst="rect">
            <a:avLst/>
          </a:prstGeom>
        </p:spPr>
      </p:pic>
      <p:sp>
        <p:nvSpPr>
          <p:cNvPr id="13" name="椭圆 12">
            <a:extLst>
              <a:ext uri="{FF2B5EF4-FFF2-40B4-BE49-F238E27FC236}">
                <a16:creationId xmlns:a16="http://schemas.microsoft.com/office/drawing/2014/main" id="{EF167A1E-95AC-444A-BBC8-D1CD376D2244}"/>
              </a:ext>
            </a:extLst>
          </p:cNvPr>
          <p:cNvSpPr/>
          <p:nvPr/>
        </p:nvSpPr>
        <p:spPr>
          <a:xfrm>
            <a:off x="7605132" y="4661210"/>
            <a:ext cx="423746" cy="446049"/>
          </a:xfrm>
          <a:prstGeom prst="ellipse">
            <a:avLst/>
          </a:prstGeom>
          <a:noFill/>
          <a:ln w="3492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14" name="文本框 13">
            <a:extLst>
              <a:ext uri="{FF2B5EF4-FFF2-40B4-BE49-F238E27FC236}">
                <a16:creationId xmlns:a16="http://schemas.microsoft.com/office/drawing/2014/main" id="{81E7DA3E-20DE-41E0-80B6-933067E71E98}"/>
              </a:ext>
            </a:extLst>
          </p:cNvPr>
          <p:cNvSpPr txBox="1"/>
          <p:nvPr/>
        </p:nvSpPr>
        <p:spPr>
          <a:xfrm>
            <a:off x="7839206" y="3696290"/>
            <a:ext cx="2981092" cy="830997"/>
          </a:xfrm>
          <a:prstGeom prst="rect">
            <a:avLst/>
          </a:prstGeom>
          <a:noFill/>
        </p:spPr>
        <p:txBody>
          <a:bodyPr wrap="square" rtlCol="0">
            <a:spAutoFit/>
          </a:bodyPr>
          <a:lstStyle/>
          <a:p>
            <a:r>
              <a:rPr lang="zh-CN" altLang="en-US" sz="2400" dirty="0">
                <a:solidFill>
                  <a:srgbClr val="FF0000"/>
                </a:solidFill>
                <a:latin typeface="Arial" panose="020F0502020204030204"/>
                <a:ea typeface="微软雅黑"/>
              </a:rPr>
              <a:t>无缺失值样例中属性取值为</a:t>
            </a:r>
            <a:r>
              <a:rPr lang="en-US" altLang="zh-CN" sz="2400" dirty="0">
                <a:solidFill>
                  <a:srgbClr val="FF0000"/>
                </a:solidFill>
                <a:latin typeface="Arial" panose="020F0502020204030204"/>
                <a:ea typeface="微软雅黑"/>
              </a:rPr>
              <a:t>v</a:t>
            </a:r>
            <a:r>
              <a:rPr lang="zh-CN" altLang="en-US" sz="2400" dirty="0">
                <a:solidFill>
                  <a:srgbClr val="FF0000"/>
                </a:solidFill>
                <a:latin typeface="Arial" panose="020F0502020204030204"/>
                <a:ea typeface="微软雅黑"/>
              </a:rPr>
              <a:t>的占比</a:t>
            </a:r>
          </a:p>
        </p:txBody>
      </p:sp>
    </p:spTree>
    <p:extLst>
      <p:ext uri="{BB962C8B-B14F-4D97-AF65-F5344CB8AC3E}">
        <p14:creationId xmlns:p14="http://schemas.microsoft.com/office/powerpoint/2010/main" val="3105877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11E18C42-6500-487A-A9C5-BCC60467953F}"/>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例</a:t>
            </a: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样本子集信息增益</a:t>
            </a: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cs typeface="+mn-cs"/>
              </a:rPr>
              <a:t>样本集信息增益</a:t>
            </a:r>
            <a:endPar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pic>
        <p:nvPicPr>
          <p:cNvPr id="8" name="图片 7">
            <a:extLst>
              <a:ext uri="{FF2B5EF4-FFF2-40B4-BE49-F238E27FC236}">
                <a16:creationId xmlns:a16="http://schemas.microsoft.com/office/drawing/2014/main" id="{247050FD-9012-4F2B-A61D-0F096CAA12A8}"/>
              </a:ext>
            </a:extLst>
          </p:cNvPr>
          <p:cNvPicPr>
            <a:picLocks noChangeAspect="1"/>
          </p:cNvPicPr>
          <p:nvPr/>
        </p:nvPicPr>
        <p:blipFill>
          <a:blip r:embed="rId5"/>
          <a:stretch>
            <a:fillRect/>
          </a:stretch>
        </p:blipFill>
        <p:spPr>
          <a:xfrm>
            <a:off x="4258543" y="2166893"/>
            <a:ext cx="7768959" cy="2132656"/>
          </a:xfrm>
          <a:prstGeom prst="rect">
            <a:avLst/>
          </a:prstGeom>
        </p:spPr>
      </p:pic>
      <p:pic>
        <p:nvPicPr>
          <p:cNvPr id="9" name="图片 8">
            <a:extLst>
              <a:ext uri="{FF2B5EF4-FFF2-40B4-BE49-F238E27FC236}">
                <a16:creationId xmlns:a16="http://schemas.microsoft.com/office/drawing/2014/main" id="{24955EBE-DA21-4167-8A84-1BD56486110C}"/>
              </a:ext>
            </a:extLst>
          </p:cNvPr>
          <p:cNvPicPr>
            <a:picLocks noChangeAspect="1"/>
          </p:cNvPicPr>
          <p:nvPr/>
        </p:nvPicPr>
        <p:blipFill>
          <a:blip r:embed="rId6"/>
          <a:stretch>
            <a:fillRect/>
          </a:stretch>
        </p:blipFill>
        <p:spPr>
          <a:xfrm>
            <a:off x="3911356" y="4581521"/>
            <a:ext cx="7522695" cy="1127615"/>
          </a:xfrm>
          <a:prstGeom prst="rect">
            <a:avLst/>
          </a:prstGeom>
        </p:spPr>
      </p:pic>
      <p:sp>
        <p:nvSpPr>
          <p:cNvPr id="10" name="椭圆 9">
            <a:extLst>
              <a:ext uri="{FF2B5EF4-FFF2-40B4-BE49-F238E27FC236}">
                <a16:creationId xmlns:a16="http://schemas.microsoft.com/office/drawing/2014/main" id="{54E85B6C-45FD-4D7F-908E-8CCEF044DFEC}"/>
              </a:ext>
            </a:extLst>
          </p:cNvPr>
          <p:cNvSpPr/>
          <p:nvPr/>
        </p:nvSpPr>
        <p:spPr>
          <a:xfrm>
            <a:off x="7770595" y="2345864"/>
            <a:ext cx="423746" cy="446049"/>
          </a:xfrm>
          <a:prstGeom prst="ellipse">
            <a:avLst/>
          </a:prstGeom>
          <a:noFill/>
          <a:ln w="3492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11" name="文本框 10">
            <a:extLst>
              <a:ext uri="{FF2B5EF4-FFF2-40B4-BE49-F238E27FC236}">
                <a16:creationId xmlns:a16="http://schemas.microsoft.com/office/drawing/2014/main" id="{A308A53E-C797-413A-A2D7-B84453E45676}"/>
              </a:ext>
            </a:extLst>
          </p:cNvPr>
          <p:cNvSpPr txBox="1"/>
          <p:nvPr/>
        </p:nvSpPr>
        <p:spPr>
          <a:xfrm>
            <a:off x="8004669" y="1380944"/>
            <a:ext cx="2981092" cy="830997"/>
          </a:xfrm>
          <a:prstGeom prst="rect">
            <a:avLst/>
          </a:prstGeom>
          <a:noFill/>
        </p:spPr>
        <p:txBody>
          <a:bodyPr wrap="square" rtlCol="0">
            <a:spAutoFit/>
          </a:bodyPr>
          <a:lstStyle/>
          <a:p>
            <a:r>
              <a:rPr lang="zh-CN" altLang="en-US" sz="2400" dirty="0">
                <a:solidFill>
                  <a:srgbClr val="FF0000"/>
                </a:solidFill>
                <a:latin typeface="Arial" panose="020F0502020204030204"/>
                <a:ea typeface="微软雅黑"/>
              </a:rPr>
              <a:t>无缺失值样例中属性取值为</a:t>
            </a:r>
            <a:r>
              <a:rPr lang="en-US" altLang="zh-CN" sz="2400" dirty="0">
                <a:solidFill>
                  <a:srgbClr val="FF0000"/>
                </a:solidFill>
                <a:latin typeface="Arial" panose="020F0502020204030204"/>
                <a:ea typeface="微软雅黑"/>
              </a:rPr>
              <a:t>v</a:t>
            </a:r>
            <a:r>
              <a:rPr lang="zh-CN" altLang="en-US" sz="2400" dirty="0">
                <a:solidFill>
                  <a:srgbClr val="FF0000"/>
                </a:solidFill>
                <a:latin typeface="Arial" panose="020F0502020204030204"/>
                <a:ea typeface="微软雅黑"/>
              </a:rPr>
              <a:t>的占比</a:t>
            </a:r>
          </a:p>
        </p:txBody>
      </p:sp>
      <p:sp>
        <p:nvSpPr>
          <p:cNvPr id="12" name="椭圆 11">
            <a:extLst>
              <a:ext uri="{FF2B5EF4-FFF2-40B4-BE49-F238E27FC236}">
                <a16:creationId xmlns:a16="http://schemas.microsoft.com/office/drawing/2014/main" id="{AA395B09-3584-49B3-8C50-67DB19311720}"/>
              </a:ext>
            </a:extLst>
          </p:cNvPr>
          <p:cNvSpPr/>
          <p:nvPr/>
        </p:nvSpPr>
        <p:spPr>
          <a:xfrm>
            <a:off x="6045975" y="4982893"/>
            <a:ext cx="423746" cy="446049"/>
          </a:xfrm>
          <a:prstGeom prst="ellipse">
            <a:avLst/>
          </a:prstGeom>
          <a:noFill/>
          <a:ln w="3492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13" name="文本框 12">
            <a:extLst>
              <a:ext uri="{FF2B5EF4-FFF2-40B4-BE49-F238E27FC236}">
                <a16:creationId xmlns:a16="http://schemas.microsoft.com/office/drawing/2014/main" id="{3453E09F-08E8-4047-89F8-1111A082CDB4}"/>
              </a:ext>
            </a:extLst>
          </p:cNvPr>
          <p:cNvSpPr txBox="1"/>
          <p:nvPr/>
        </p:nvSpPr>
        <p:spPr>
          <a:xfrm>
            <a:off x="6045975" y="5604670"/>
            <a:ext cx="2981092" cy="461665"/>
          </a:xfrm>
          <a:prstGeom prst="rect">
            <a:avLst/>
          </a:prstGeom>
          <a:noFill/>
        </p:spPr>
        <p:txBody>
          <a:bodyPr wrap="square" rtlCol="0">
            <a:spAutoFit/>
          </a:bodyPr>
          <a:lstStyle/>
          <a:p>
            <a:r>
              <a:rPr lang="zh-CN" altLang="en-US" sz="2400" dirty="0">
                <a:solidFill>
                  <a:srgbClr val="FF0000"/>
                </a:solidFill>
                <a:latin typeface="Arial" panose="020F0502020204030204"/>
                <a:ea typeface="微软雅黑"/>
              </a:rPr>
              <a:t>无缺失值样例占比</a:t>
            </a:r>
          </a:p>
        </p:txBody>
      </p:sp>
    </p:spTree>
    <p:extLst>
      <p:ext uri="{BB962C8B-B14F-4D97-AF65-F5344CB8AC3E}">
        <p14:creationId xmlns:p14="http://schemas.microsoft.com/office/powerpoint/2010/main" val="3726757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r>
              <a:rPr lang="en-US" altLang="zh-CN" b="1" dirty="0"/>
              <a:t>—</a:t>
            </a:r>
            <a:r>
              <a:rPr lang="zh-CN" altLang="en-US" b="1" dirty="0"/>
              <a:t>剪枝</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0AB0491B-EC5B-4E9B-BC39-7E721C1118B8}"/>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例</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rPr>
                  <a:t>权重划分</a:t>
                </a:r>
                <a:endParaRPr kumimoji="0" lang="en-US" altLang="zh-CN" sz="2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mn-cs"/>
                </a:endParaRPr>
              </a:p>
              <a:p>
                <a:pPr marL="457200" marR="0" lvl="1"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0085B4"/>
                    </a:solidFill>
                    <a:effectLst/>
                    <a:uLnTx/>
                    <a:uFillTx/>
                    <a:latin typeface="华文楷体" panose="02010600040101010101" pitchFamily="2" charset="-122"/>
                    <a:ea typeface="华文楷体" panose="02010600040101010101" pitchFamily="2" charset="-122"/>
                    <a:cs typeface="+mn-cs"/>
                  </a:rPr>
                  <a:t>8</a:t>
                </a:r>
                <a:r>
                  <a:rPr kumimoji="0" lang="zh-CN" altLang="en-US" sz="2400" b="1" i="0" u="none" strike="noStrike" kern="1200" cap="none" spc="0" normalizeH="0" baseline="0" noProof="0" dirty="0">
                    <a:ln>
                      <a:noFill/>
                    </a:ln>
                    <a:solidFill>
                      <a:srgbClr val="0085B4"/>
                    </a:solidFill>
                    <a:effectLst/>
                    <a:uLnTx/>
                    <a:uFillTx/>
                    <a:latin typeface="华文楷体" panose="02010600040101010101" pitchFamily="2" charset="-122"/>
                    <a:ea typeface="华文楷体" panose="02010600040101010101" pitchFamily="2" charset="-122"/>
                    <a:cs typeface="+mn-cs"/>
                  </a:rPr>
                  <a:t>和</a:t>
                </a:r>
                <a:r>
                  <a:rPr kumimoji="0" lang="en-US" altLang="zh-CN" sz="2400" b="1" i="0" u="none" strike="noStrike" kern="1200" cap="none" spc="0" normalizeH="0" baseline="0" noProof="0" dirty="0">
                    <a:ln>
                      <a:noFill/>
                    </a:ln>
                    <a:solidFill>
                      <a:srgbClr val="0085B4"/>
                    </a:solidFill>
                    <a:effectLst/>
                    <a:uLnTx/>
                    <a:uFillTx/>
                    <a:latin typeface="华文楷体" panose="02010600040101010101" pitchFamily="2" charset="-122"/>
                    <a:ea typeface="华文楷体" panose="02010600040101010101" pitchFamily="2" charset="-122"/>
                    <a:cs typeface="+mn-cs"/>
                  </a:rPr>
                  <a:t>10</a:t>
                </a:r>
                <a:r>
                  <a:rPr kumimoji="0" lang="zh-CN" altLang="en-US" sz="2400" b="1" i="0" u="none" strike="noStrike" kern="1200" cap="none" spc="0" normalizeH="0" baseline="0" noProof="0" dirty="0">
                    <a:ln>
                      <a:noFill/>
                    </a:ln>
                    <a:solidFill>
                      <a:srgbClr val="0085B4"/>
                    </a:solidFill>
                    <a:effectLst/>
                    <a:uLnTx/>
                    <a:uFillTx/>
                    <a:latin typeface="华文楷体" panose="02010600040101010101" pitchFamily="2" charset="-122"/>
                    <a:ea typeface="华文楷体" panose="02010600040101010101" pitchFamily="2" charset="-122"/>
                    <a:cs typeface="+mn-cs"/>
                  </a:rPr>
                  <a:t>在纹理处缺失：</a:t>
                </a:r>
                <a:endParaRPr kumimoji="0" lang="en-US" altLang="zh-CN" sz="2400" b="1" i="0" u="none" strike="noStrike" kern="1200" cap="none" spc="0" normalizeH="0" baseline="0" noProof="0" dirty="0">
                  <a:ln>
                    <a:noFill/>
                  </a:ln>
                  <a:solidFill>
                    <a:srgbClr val="0085B4"/>
                  </a:solidFill>
                  <a:effectLst/>
                  <a:uLnTx/>
                  <a:uFillTx/>
                  <a:latin typeface="华文楷体" panose="02010600040101010101" pitchFamily="2" charset="-122"/>
                  <a:ea typeface="华文楷体" panose="02010600040101010101" pitchFamily="2" charset="-122"/>
                  <a:cs typeface="+mn-cs"/>
                </a:endParaRPr>
              </a:p>
              <a:p>
                <a:pPr marL="457200" marR="0" lvl="1"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85B4"/>
                    </a:solidFill>
                    <a:effectLst/>
                    <a:uLnTx/>
                    <a:uFillTx/>
                    <a:latin typeface="华文楷体" panose="02010600040101010101" pitchFamily="2" charset="-122"/>
                    <a:ea typeface="华文楷体" panose="02010600040101010101" pitchFamily="2" charset="-122"/>
                    <a:cs typeface="+mn-cs"/>
                  </a:rPr>
                  <a:t>进入三个类</a:t>
                </a:r>
                <a:endParaRPr kumimoji="0" lang="en-US" altLang="zh-CN" sz="2400" b="1" i="0" u="none" strike="noStrike" kern="1200" cap="none" spc="0" normalizeH="0" baseline="0" noProof="0" dirty="0">
                  <a:ln>
                    <a:noFill/>
                  </a:ln>
                  <a:solidFill>
                    <a:srgbClr val="0085B4"/>
                  </a:solidFill>
                  <a:effectLst/>
                  <a:uLnTx/>
                  <a:uFillTx/>
                  <a:latin typeface="华文楷体" panose="02010600040101010101" pitchFamily="2" charset="-122"/>
                  <a:ea typeface="华文楷体" panose="02010600040101010101" pitchFamily="2" charset="-122"/>
                  <a:cs typeface="+mn-cs"/>
                </a:endParaRPr>
              </a:p>
              <a:p>
                <a:pPr marL="457200" marR="0" lvl="1"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权重分别</a:t>
                </a:r>
                <a14:m>
                  <m:oMath xmlns:m="http://schemas.openxmlformats.org/officeDocument/2006/math">
                    <m:f>
                      <m:fPr>
                        <m:ctrlP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7</m:t>
                        </m:r>
                      </m:num>
                      <m:den>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1</m:t>
                        </m:r>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5</m:t>
                        </m:r>
                      </m:den>
                    </m:f>
                    <m:r>
                      <a:rPr kumimoji="0" lang="zh-CN" altLang="en-US" sz="2400" b="1"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5</m:t>
                        </m:r>
                      </m:num>
                      <m:den>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15</m:t>
                        </m:r>
                      </m:den>
                    </m:f>
                  </m:oMath>
                </a14:m>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 </a:t>
                </a:r>
                <a14:m>
                  <m:oMath xmlns:m="http://schemas.openxmlformats.org/officeDocument/2006/math">
                    <m:f>
                      <m:fPr>
                        <m:ctrlP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en-US" altLang="zh-CN" sz="2400" b="1" i="1" u="none" strike="noStrike" kern="1200" cap="none" spc="0" normalizeH="0" baseline="0" noProof="0" smtClean="0">
                            <a:ln>
                              <a:noFill/>
                            </a:ln>
                            <a:solidFill>
                              <a:srgbClr val="000000"/>
                            </a:solidFill>
                            <a:effectLst/>
                            <a:uLnTx/>
                            <a:uFillTx/>
                            <a:latin typeface="Cambria Math" panose="02040503050406030204" pitchFamily="18" charset="0"/>
                            <a:cs typeface="+mn-cs"/>
                          </a:rPr>
                          <m:t>3</m:t>
                        </m:r>
                      </m:num>
                      <m:den>
                        <m:r>
                          <a:rPr kumimoji="0" lang="en-US" altLang="zh-CN" sz="2400" b="1" i="1" u="none" strike="noStrike" kern="1200" cap="none" spc="0" normalizeH="0" baseline="0" noProof="0">
                            <a:ln>
                              <a:noFill/>
                            </a:ln>
                            <a:solidFill>
                              <a:srgbClr val="000000"/>
                            </a:solidFill>
                            <a:effectLst/>
                            <a:uLnTx/>
                            <a:uFillTx/>
                            <a:latin typeface="Cambria Math" panose="02040503050406030204" pitchFamily="18" charset="0"/>
                            <a:cs typeface="+mn-cs"/>
                          </a:rPr>
                          <m:t>15</m:t>
                        </m:r>
                      </m:den>
                    </m:f>
                  </m:oMath>
                </a14:m>
                <a:endPar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mc:Choice>
        <mc:Fallback xmlns="">
          <p:sp>
            <p:nvSpPr>
              <p:cNvPr id="6" name="内容占位符 2">
                <a:extLst>
                  <a:ext uri="{FF2B5EF4-FFF2-40B4-BE49-F238E27FC236}">
                    <a16:creationId xmlns:a16="http://schemas.microsoft.com/office/drawing/2014/main" id="{0AB0491B-EC5B-4E9B-BC39-7E721C1118B8}"/>
                  </a:ext>
                </a:extLst>
              </p:cNvPr>
              <p:cNvSpPr txBox="1">
                <a:spLocks noRot="1" noChangeAspect="1" noMove="1" noResize="1" noEditPoints="1" noAdjustHandles="1" noChangeArrowheads="1" noChangeShapeType="1" noTextEdit="1"/>
              </p:cNvSpPr>
              <p:nvPr/>
            </p:nvSpPr>
            <p:spPr>
              <a:xfrm>
                <a:off x="890452" y="1253330"/>
                <a:ext cx="10387147" cy="5381646"/>
              </a:xfrm>
              <a:prstGeom prst="rect">
                <a:avLst/>
              </a:prstGeom>
              <a:blipFill>
                <a:blip r:embed="rId6"/>
                <a:stretch>
                  <a:fillRect l="-105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AB13C80-C857-45C2-9161-8CE5DB4D8600}"/>
              </a:ext>
            </a:extLst>
          </p:cNvPr>
          <p:cNvPicPr>
            <a:picLocks noChangeAspect="1"/>
          </p:cNvPicPr>
          <p:nvPr/>
        </p:nvPicPr>
        <p:blipFill>
          <a:blip r:embed="rId7"/>
          <a:stretch>
            <a:fillRect/>
          </a:stretch>
        </p:blipFill>
        <p:spPr>
          <a:xfrm>
            <a:off x="4926917" y="971358"/>
            <a:ext cx="6982914" cy="5078483"/>
          </a:xfrm>
          <a:prstGeom prst="rect">
            <a:avLst/>
          </a:prstGeom>
        </p:spPr>
      </p:pic>
      <p:sp>
        <p:nvSpPr>
          <p:cNvPr id="9" name="矩形 8">
            <a:extLst>
              <a:ext uri="{FF2B5EF4-FFF2-40B4-BE49-F238E27FC236}">
                <a16:creationId xmlns:a16="http://schemas.microsoft.com/office/drawing/2014/main" id="{17880439-A88A-405C-B558-337E6AED5D4A}"/>
              </a:ext>
            </a:extLst>
          </p:cNvPr>
          <p:cNvSpPr/>
          <p:nvPr/>
        </p:nvSpPr>
        <p:spPr>
          <a:xfrm>
            <a:off x="5226682" y="3274916"/>
            <a:ext cx="6383383" cy="308167"/>
          </a:xfrm>
          <a:prstGeom prst="rect">
            <a:avLst/>
          </a:prstGeom>
          <a:noFill/>
          <a:ln w="317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sp>
        <p:nvSpPr>
          <p:cNvPr id="10" name="矩形 9">
            <a:extLst>
              <a:ext uri="{FF2B5EF4-FFF2-40B4-BE49-F238E27FC236}">
                <a16:creationId xmlns:a16="http://schemas.microsoft.com/office/drawing/2014/main" id="{D36818EC-8D04-4844-92C3-A4862AFC7094}"/>
              </a:ext>
            </a:extLst>
          </p:cNvPr>
          <p:cNvSpPr/>
          <p:nvPr/>
        </p:nvSpPr>
        <p:spPr>
          <a:xfrm>
            <a:off x="5226682" y="3831265"/>
            <a:ext cx="6383383" cy="308167"/>
          </a:xfrm>
          <a:prstGeom prst="rect">
            <a:avLst/>
          </a:prstGeom>
          <a:noFill/>
          <a:ln w="3492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F0502020204030204"/>
              <a:ea typeface="微软雅黑"/>
              <a:cs typeface="+mn-cs"/>
            </a:endParaRPr>
          </a:p>
        </p:txBody>
      </p:sp>
      <p:pic>
        <p:nvPicPr>
          <p:cNvPr id="1026" name="Picture 2">
            <a:extLst>
              <a:ext uri="{FF2B5EF4-FFF2-40B4-BE49-F238E27FC236}">
                <a16:creationId xmlns:a16="http://schemas.microsoft.com/office/drawing/2014/main" id="{4CAF9011-0555-4064-9FD5-F140770C11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615" y="2240847"/>
            <a:ext cx="11921972" cy="294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25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决策树扩展</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0AB0491B-EC5B-4E9B-BC39-7E721C1118B8}"/>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zh-CN" altLang="en-US" dirty="0">
                <a:solidFill>
                  <a:srgbClr val="000000"/>
                </a:solidFill>
              </a:rPr>
              <a:t>随机森林</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pic>
        <p:nvPicPr>
          <p:cNvPr id="11" name="Picture 2">
            <a:extLst>
              <a:ext uri="{FF2B5EF4-FFF2-40B4-BE49-F238E27FC236}">
                <a16:creationId xmlns:a16="http://schemas.microsoft.com/office/drawing/2014/main" id="{8D8769D8-2437-4A81-BB9A-971E08A489EC}"/>
              </a:ext>
            </a:extLst>
          </p:cNvPr>
          <p:cNvPicPr>
            <a:picLocks noChangeAspect="1" noChangeArrowheads="1"/>
          </p:cNvPicPr>
          <p:nvPr/>
        </p:nvPicPr>
        <p:blipFill>
          <a:blip r:embed="rId5"/>
          <a:srcRect/>
          <a:stretch>
            <a:fillRect/>
          </a:stretch>
        </p:blipFill>
        <p:spPr bwMode="auto">
          <a:xfrm>
            <a:off x="2766565" y="2057194"/>
            <a:ext cx="7890630" cy="3950167"/>
          </a:xfrm>
          <a:prstGeom prst="rect">
            <a:avLst/>
          </a:prstGeom>
          <a:noFill/>
          <a:ln w="9525">
            <a:noFill/>
            <a:miter lim="800000"/>
            <a:headEnd/>
            <a:tailEnd/>
          </a:ln>
          <a:effectLst/>
        </p:spPr>
      </p:pic>
    </p:spTree>
    <p:extLst>
      <p:ext uri="{BB962C8B-B14F-4D97-AF65-F5344CB8AC3E}">
        <p14:creationId xmlns:p14="http://schemas.microsoft.com/office/powerpoint/2010/main" val="1503503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r>
              <a:rPr lang="en-US" altLang="zh-CN" sz="2800" dirty="0">
                <a:solidFill>
                  <a:srgbClr val="FF0000"/>
                </a:solidFill>
              </a:rPr>
              <a:t>If-then </a:t>
            </a:r>
            <a:r>
              <a:rPr lang="zh-CN" altLang="en-US" sz="2800" dirty="0">
                <a:solidFill>
                  <a:srgbClr val="FF0000"/>
                </a:solidFill>
              </a:rPr>
              <a:t>规则</a:t>
            </a:r>
            <a:endParaRPr lang="en-US" altLang="zh-CN" sz="2800" dirty="0">
              <a:solidFill>
                <a:srgbClr val="FF0000"/>
              </a:solidFill>
            </a:endParaRPr>
          </a:p>
          <a:p>
            <a:pPr lvl="1"/>
            <a:r>
              <a:rPr lang="zh-CN" altLang="en-US" sz="2400" dirty="0"/>
              <a:t>每一条路径构建一条规则</a:t>
            </a:r>
            <a:endParaRPr lang="en-US" altLang="zh-CN" sz="2400" dirty="0"/>
          </a:p>
          <a:p>
            <a:pPr lvl="1"/>
            <a:r>
              <a:rPr lang="zh-CN" altLang="en-US" sz="2400" dirty="0"/>
              <a:t>互斥并且完备</a:t>
            </a:r>
            <a:endParaRPr lang="en-US" altLang="zh-CN" sz="2400" dirty="0"/>
          </a:p>
          <a:p>
            <a:pPr lvl="1"/>
            <a:endParaRPr lang="en-US" altLang="zh-CN" sz="2400" dirty="0"/>
          </a:p>
          <a:p>
            <a:r>
              <a:rPr lang="zh-CN" altLang="en-US" sz="2800" dirty="0"/>
              <a:t>假设给定训练数据集</a:t>
            </a:r>
            <a:endParaRPr lang="en-US" altLang="zh-CN" sz="2800" dirty="0"/>
          </a:p>
          <a:p>
            <a:endParaRPr lang="en-US" altLang="zh-CN" sz="2800" dirty="0"/>
          </a:p>
          <a:p>
            <a:endParaRPr lang="en-US" altLang="zh-CN" sz="2800" dirty="0"/>
          </a:p>
          <a:p>
            <a:r>
              <a:rPr lang="zh-CN" altLang="en-US" sz="2800" dirty="0">
                <a:solidFill>
                  <a:srgbClr val="FF0000"/>
                </a:solidFill>
              </a:rPr>
              <a:t>决策树学习本质</a:t>
            </a:r>
            <a:r>
              <a:rPr lang="zh-CN" altLang="en-US" sz="2800" dirty="0"/>
              <a:t>：从训练数据集中归纳出一组分类规则</a:t>
            </a:r>
            <a:endParaRPr lang="en-US" altLang="zh-CN" sz="2800" dirty="0"/>
          </a:p>
          <a:p>
            <a:r>
              <a:rPr lang="zh-CN" altLang="en-US" sz="2800" dirty="0">
                <a:solidFill>
                  <a:srgbClr val="FF0000"/>
                </a:solidFill>
              </a:rPr>
              <a:t>关键：</a:t>
            </a:r>
            <a:r>
              <a:rPr lang="zh-CN" altLang="en-US" sz="2800" dirty="0"/>
              <a:t>在当前状态下选择哪个属性作为分类依据</a:t>
            </a:r>
            <a:endParaRPr lang="zh-CN" altLang="en-US" sz="2800" dirty="0">
              <a:solidFill>
                <a:srgbClr val="FF0000"/>
              </a:solidFill>
            </a:endParaRPr>
          </a:p>
          <a:p>
            <a:r>
              <a:rPr lang="zh-CN" altLang="en-US" sz="2800" dirty="0"/>
              <a:t>产生一颗</a:t>
            </a:r>
            <a:r>
              <a:rPr lang="zh-CN" altLang="en-US" sz="2800" dirty="0">
                <a:solidFill>
                  <a:srgbClr val="CC00FF"/>
                </a:solidFill>
              </a:rPr>
              <a:t>泛化能力强</a:t>
            </a:r>
            <a:r>
              <a:rPr lang="zh-CN" altLang="en-US" sz="2800" dirty="0"/>
              <a:t>的决策树，即处理未见实例能力很强</a:t>
            </a:r>
            <a:endParaRPr lang="en-US" altLang="zh-CN" sz="2800" dirty="0"/>
          </a:p>
          <a:p>
            <a:pPr lvl="1"/>
            <a:endParaRPr lang="en-US" altLang="zh-CN" sz="2400" dirty="0"/>
          </a:p>
          <a:p>
            <a:pPr>
              <a:lnSpc>
                <a:spcPct val="100000"/>
              </a:lnSpc>
            </a:pPr>
            <a:endParaRPr lang="zh-CN" altLang="en-US" sz="28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5690C6A-D78E-4D3F-A771-9F90F6ACD8DF}"/>
                  </a:ext>
                </a:extLst>
              </p:cNvPr>
              <p:cNvSpPr txBox="1"/>
              <p:nvPr/>
            </p:nvSpPr>
            <p:spPr>
              <a:xfrm>
                <a:off x="1515566" y="3440730"/>
                <a:ext cx="40320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𝑻</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a:latin typeface="Cambria Math" panose="02040503050406030204" pitchFamily="18" charset="0"/>
                                </a:rPr>
                                <m:t>𝟏</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𝑵</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smtClean="0">
                                  <a:latin typeface="Cambria Math" panose="02040503050406030204" pitchFamily="18" charset="0"/>
                                </a:rPr>
                                <m:t>𝑵</m:t>
                              </m:r>
                            </m:sub>
                          </m:sSub>
                        </m:e>
                      </m:d>
                      <m:r>
                        <a:rPr lang="en-US" altLang="zh-CN" sz="2400" b="1" i="1" smtClean="0">
                          <a:latin typeface="Cambria Math" panose="02040503050406030204" pitchFamily="18" charset="0"/>
                        </a:rPr>
                        <m:t>}</m:t>
                      </m:r>
                    </m:oMath>
                  </m:oMathPara>
                </a14:m>
                <a:endParaRPr lang="zh-CN" altLang="en-US" sz="2400" b="1" dirty="0"/>
              </a:p>
            </p:txBody>
          </p:sp>
        </mc:Choice>
        <mc:Fallback xmlns="">
          <p:sp>
            <p:nvSpPr>
              <p:cNvPr id="8" name="文本框 7">
                <a:extLst>
                  <a:ext uri="{FF2B5EF4-FFF2-40B4-BE49-F238E27FC236}">
                    <a16:creationId xmlns:a16="http://schemas.microsoft.com/office/drawing/2014/main" id="{F5690C6A-D78E-4D3F-A771-9F90F6ACD8DF}"/>
                  </a:ext>
                </a:extLst>
              </p:cNvPr>
              <p:cNvSpPr txBox="1">
                <a:spLocks noRot="1" noChangeAspect="1" noMove="1" noResize="1" noEditPoints="1" noAdjustHandles="1" noChangeArrowheads="1" noChangeShapeType="1" noTextEdit="1"/>
              </p:cNvSpPr>
              <p:nvPr/>
            </p:nvSpPr>
            <p:spPr>
              <a:xfrm>
                <a:off x="1515566" y="3440730"/>
                <a:ext cx="4032070" cy="461665"/>
              </a:xfrm>
              <a:prstGeom prst="rect">
                <a:avLst/>
              </a:prstGeom>
              <a:blipFill>
                <a:blip r:embed="rId5"/>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BC0A22F-D476-487E-AB0E-089447517191}"/>
                  </a:ext>
                </a:extLst>
              </p:cNvPr>
              <p:cNvSpPr txBox="1"/>
              <p:nvPr/>
            </p:nvSpPr>
            <p:spPr>
              <a:xfrm>
                <a:off x="1725650" y="3902395"/>
                <a:ext cx="5382442" cy="489173"/>
              </a:xfrm>
              <a:prstGeom prst="rect">
                <a:avLst/>
              </a:prstGeom>
              <a:noFill/>
            </p:spPr>
            <p:txBody>
              <a:bodyPr wrap="square"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𝟏</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sSubSup>
                      <m:sSubSupPr>
                        <m:ctrlPr>
                          <a:rPr lang="en-US" altLang="zh-CN" sz="2400" b="1" i="1">
                            <a:latin typeface="Cambria Math" panose="02040503050406030204" pitchFamily="18" charset="0"/>
                          </a:rPr>
                        </m:ctrlPr>
                      </m:sSubSup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𝒊</m:t>
                        </m:r>
                      </m:sub>
                      <m:sup>
                        <m:r>
                          <a:rPr lang="en-US" altLang="zh-CN" sz="2400" b="1" i="1" smtClean="0">
                            <a:latin typeface="Cambria Math" panose="02040503050406030204" pitchFamily="18" charset="0"/>
                          </a:rPr>
                          <m:t>𝒏</m:t>
                        </m:r>
                      </m:sup>
                    </m:sSubSup>
                    <m:r>
                      <a:rPr lang="en-US" altLang="zh-CN" sz="2400" b="1" i="1" smtClean="0">
                        <a:latin typeface="Cambria Math" panose="02040503050406030204" pitchFamily="18" charset="0"/>
                      </a:rPr>
                      <m:t>}</m:t>
                    </m:r>
                  </m:oMath>
                </a14:m>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𝑲</m:t>
                    </m:r>
                    <m:r>
                      <a:rPr lang="en-US" altLang="zh-CN" sz="2400" b="1" i="1">
                        <a:latin typeface="Cambria Math" panose="02040503050406030204" pitchFamily="18" charset="0"/>
                      </a:rPr>
                      <m:t>}</m:t>
                    </m:r>
                  </m:oMath>
                </a14:m>
                <a:endParaRPr lang="zh-CN" altLang="en-US" sz="2400" b="1" dirty="0"/>
              </a:p>
            </p:txBody>
          </p:sp>
        </mc:Choice>
        <mc:Fallback xmlns="">
          <p:sp>
            <p:nvSpPr>
              <p:cNvPr id="9" name="文本框 8">
                <a:extLst>
                  <a:ext uri="{FF2B5EF4-FFF2-40B4-BE49-F238E27FC236}">
                    <a16:creationId xmlns:a16="http://schemas.microsoft.com/office/drawing/2014/main" id="{6BC0A22F-D476-487E-AB0E-089447517191}"/>
                  </a:ext>
                </a:extLst>
              </p:cNvPr>
              <p:cNvSpPr txBox="1">
                <a:spLocks noRot="1" noChangeAspect="1" noMove="1" noResize="1" noEditPoints="1" noAdjustHandles="1" noChangeArrowheads="1" noChangeShapeType="1" noTextEdit="1"/>
              </p:cNvSpPr>
              <p:nvPr/>
            </p:nvSpPr>
            <p:spPr>
              <a:xfrm>
                <a:off x="1725650" y="3902395"/>
                <a:ext cx="5382442" cy="489173"/>
              </a:xfrm>
              <a:prstGeom prst="rect">
                <a:avLst/>
              </a:prstGeom>
              <a:blipFill>
                <a:blip r:embed="rId6"/>
                <a:stretch>
                  <a:fillRect t="-5000" b="-2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0349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决策树扩展</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0AB0491B-EC5B-4E9B-BC39-7E721C1118B8}"/>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集成学习</a:t>
            </a:r>
            <a:endParaRPr lang="en-US" altLang="zh-CN" b="1" dirty="0"/>
          </a:p>
          <a:p>
            <a:pPr lvl="1"/>
            <a:r>
              <a:rPr lang="zh-CN" altLang="en-US" b="1" dirty="0"/>
              <a:t>集成学习通过构建并结合多个学习器来完成学习任务</a:t>
            </a:r>
            <a:endParaRPr lang="en-US" altLang="zh-CN" b="1" dirty="0"/>
          </a:p>
        </p:txBody>
      </p:sp>
      <p:pic>
        <p:nvPicPr>
          <p:cNvPr id="3" name="图片 2">
            <a:extLst>
              <a:ext uri="{FF2B5EF4-FFF2-40B4-BE49-F238E27FC236}">
                <a16:creationId xmlns:a16="http://schemas.microsoft.com/office/drawing/2014/main" id="{9B6B9F7B-1148-4332-B3CD-D2629F423837}"/>
              </a:ext>
            </a:extLst>
          </p:cNvPr>
          <p:cNvPicPr>
            <a:picLocks noChangeAspect="1"/>
          </p:cNvPicPr>
          <p:nvPr/>
        </p:nvPicPr>
        <p:blipFill>
          <a:blip r:embed="rId5"/>
          <a:stretch>
            <a:fillRect/>
          </a:stretch>
        </p:blipFill>
        <p:spPr>
          <a:xfrm>
            <a:off x="636971" y="3037252"/>
            <a:ext cx="10857917" cy="2621507"/>
          </a:xfrm>
          <a:prstGeom prst="rect">
            <a:avLst/>
          </a:prstGeom>
        </p:spPr>
      </p:pic>
    </p:spTree>
    <p:extLst>
      <p:ext uri="{BB962C8B-B14F-4D97-AF65-F5344CB8AC3E}">
        <p14:creationId xmlns:p14="http://schemas.microsoft.com/office/powerpoint/2010/main" val="889148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决策树扩展</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0AB0491B-EC5B-4E9B-BC39-7E721C1118B8}"/>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集成学习</a:t>
            </a: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a:p>
            <a:r>
              <a:rPr lang="zh-CN" altLang="en-US" dirty="0"/>
              <a:t>经典的两种</a:t>
            </a:r>
            <a:endParaRPr lang="en-US" altLang="zh-CN" dirty="0"/>
          </a:p>
          <a:p>
            <a:pPr lvl="1"/>
            <a:r>
              <a:rPr lang="en-US" altLang="zh-CN" b="1" dirty="0">
                <a:solidFill>
                  <a:srgbClr val="FF0000"/>
                </a:solidFill>
              </a:rPr>
              <a:t>Boosting:</a:t>
            </a:r>
            <a:r>
              <a:rPr lang="en-US" altLang="zh-CN" dirty="0"/>
              <a:t> </a:t>
            </a:r>
            <a:r>
              <a:rPr lang="zh-CN" altLang="en-US" dirty="0"/>
              <a:t>学习器之间存在着强依赖关系，串行</a:t>
            </a:r>
            <a:endParaRPr lang="en-US" altLang="zh-CN" dirty="0"/>
          </a:p>
          <a:p>
            <a:pPr lvl="1"/>
            <a:r>
              <a:rPr lang="en-US" altLang="zh-CN" b="1" dirty="0">
                <a:solidFill>
                  <a:srgbClr val="FF0000"/>
                </a:solidFill>
              </a:rPr>
              <a:t>Bagging</a:t>
            </a:r>
            <a:r>
              <a:rPr lang="zh-CN" altLang="en-US" dirty="0"/>
              <a:t>：个体学习器之间不存在强依赖，并行</a:t>
            </a:r>
          </a:p>
          <a:p>
            <a:pPr lvl="1">
              <a:spcBef>
                <a:spcPts val="1000"/>
              </a:spcBef>
              <a:defRPr/>
            </a:pPr>
            <a:endParaRPr kumimoji="0" lang="en-US" altLang="zh-CN"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1969386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决策树扩展</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0AB0491B-EC5B-4E9B-BC39-7E721C1118B8}"/>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集成学习</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——boosting</a:t>
            </a:r>
          </a:p>
          <a:p>
            <a:pPr lvl="1">
              <a:spcBef>
                <a:spcPts val="1000"/>
              </a:spcBef>
              <a:defRPr/>
            </a:pPr>
            <a:endParaRPr kumimoji="0" lang="en-US" altLang="zh-CN"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pic>
        <p:nvPicPr>
          <p:cNvPr id="8" name="图片 7">
            <a:extLst>
              <a:ext uri="{FF2B5EF4-FFF2-40B4-BE49-F238E27FC236}">
                <a16:creationId xmlns:a16="http://schemas.microsoft.com/office/drawing/2014/main" id="{54E1DCCC-FAF3-4B74-A121-217021FD8F5C}"/>
              </a:ext>
            </a:extLst>
          </p:cNvPr>
          <p:cNvPicPr>
            <a:picLocks noChangeAspect="1"/>
          </p:cNvPicPr>
          <p:nvPr/>
        </p:nvPicPr>
        <p:blipFill>
          <a:blip r:embed="rId5"/>
          <a:stretch>
            <a:fillRect/>
          </a:stretch>
        </p:blipFill>
        <p:spPr>
          <a:xfrm>
            <a:off x="1029257" y="2229424"/>
            <a:ext cx="11162743" cy="4145639"/>
          </a:xfrm>
          <a:prstGeom prst="rect">
            <a:avLst/>
          </a:prstGeom>
        </p:spPr>
      </p:pic>
    </p:spTree>
    <p:extLst>
      <p:ext uri="{BB962C8B-B14F-4D97-AF65-F5344CB8AC3E}">
        <p14:creationId xmlns:p14="http://schemas.microsoft.com/office/powerpoint/2010/main" val="2159229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决策树扩展</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0AB0491B-EC5B-4E9B-BC39-7E721C1118B8}"/>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集成学习</a:t>
            </a:r>
            <a:r>
              <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——bagging</a:t>
            </a:r>
          </a:p>
          <a:p>
            <a:pPr lvl="1">
              <a:spcBef>
                <a:spcPts val="1000"/>
              </a:spcBef>
              <a:defRPr/>
            </a:pPr>
            <a:endParaRPr kumimoji="0" lang="en-US" altLang="zh-CN"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pic>
        <p:nvPicPr>
          <p:cNvPr id="9" name="图片 8">
            <a:extLst>
              <a:ext uri="{FF2B5EF4-FFF2-40B4-BE49-F238E27FC236}">
                <a16:creationId xmlns:a16="http://schemas.microsoft.com/office/drawing/2014/main" id="{245165B2-D4C1-449A-8E41-7373A5FAFB72}"/>
              </a:ext>
            </a:extLst>
          </p:cNvPr>
          <p:cNvPicPr>
            <a:picLocks noChangeAspect="1"/>
          </p:cNvPicPr>
          <p:nvPr/>
        </p:nvPicPr>
        <p:blipFill>
          <a:blip r:embed="rId5"/>
          <a:stretch>
            <a:fillRect/>
          </a:stretch>
        </p:blipFill>
        <p:spPr>
          <a:xfrm>
            <a:off x="3146709" y="1734172"/>
            <a:ext cx="7660732" cy="4758703"/>
          </a:xfrm>
          <a:prstGeom prst="rect">
            <a:avLst/>
          </a:prstGeom>
        </p:spPr>
      </p:pic>
    </p:spTree>
    <p:extLst>
      <p:ext uri="{BB962C8B-B14F-4D97-AF65-F5344CB8AC3E}">
        <p14:creationId xmlns:p14="http://schemas.microsoft.com/office/powerpoint/2010/main" val="4105866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决策树扩展</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0AB0491B-EC5B-4E9B-BC39-7E721C1118B8}"/>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zh-CN" altLang="en-US" dirty="0">
                    <a:solidFill>
                      <a:srgbClr val="0000FF"/>
                    </a:solidFill>
                  </a:rPr>
                  <a:t>随机森林</a:t>
                </a:r>
                <a:endParaRPr lang="en-US" altLang="zh-CN" dirty="0">
                  <a:solidFill>
                    <a:srgbClr val="0000FF"/>
                  </a:solidFill>
                </a:endParaRPr>
              </a:p>
              <a:p>
                <a:r>
                  <a:rPr lang="zh-CN" altLang="en-US" dirty="0"/>
                  <a:t>基学习器：决策树</a:t>
                </a:r>
                <a:endParaRPr lang="en-US" altLang="zh-CN" dirty="0"/>
              </a:p>
              <a:p>
                <a:r>
                  <a:rPr lang="zh-CN" altLang="en-US" dirty="0"/>
                  <a:t>进一步在决策树的训练过程中引入随机属性选择</a:t>
                </a:r>
                <a:endParaRPr lang="en-US" altLang="zh-CN" dirty="0"/>
              </a:p>
              <a:p>
                <a:r>
                  <a:rPr lang="zh-CN" altLang="en-US" dirty="0">
                    <a:solidFill>
                      <a:srgbClr val="C00000"/>
                    </a:solidFill>
                  </a:rPr>
                  <a:t>从原始数据</a:t>
                </a:r>
                <a:r>
                  <a:rPr lang="en-US" altLang="zh-CN" dirty="0">
                    <a:solidFill>
                      <a:srgbClr val="C00000"/>
                    </a:solidFill>
                  </a:rPr>
                  <a:t>d</a:t>
                </a:r>
                <a:r>
                  <a:rPr lang="zh-CN" altLang="en-US" dirty="0">
                    <a:solidFill>
                      <a:srgbClr val="C00000"/>
                    </a:solidFill>
                  </a:rPr>
                  <a:t>个属性中随机选择</a:t>
                </a:r>
                <a:r>
                  <a:rPr lang="en-US" altLang="zh-CN" dirty="0">
                    <a:solidFill>
                      <a:srgbClr val="C00000"/>
                    </a:solidFill>
                  </a:rPr>
                  <a:t>k</a:t>
                </a:r>
                <a:r>
                  <a:rPr lang="zh-CN" altLang="en-US" dirty="0">
                    <a:solidFill>
                      <a:srgbClr val="C00000"/>
                    </a:solidFill>
                  </a:rPr>
                  <a:t>个属性</a:t>
                </a:r>
                <a:endParaRPr lang="en-US" altLang="zh-CN" dirty="0">
                  <a:solidFill>
                    <a:srgbClr val="C00000"/>
                  </a:solidFill>
                </a:endParaRPr>
              </a:p>
              <a:p>
                <a:r>
                  <a:rPr lang="zh-CN" altLang="en-US" dirty="0"/>
                  <a:t>一般情况推荐</a:t>
                </a:r>
                <a14:m>
                  <m:oMath xmlns:m="http://schemas.openxmlformats.org/officeDocument/2006/math">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𝒍𝒐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𝒈</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𝒅</m:t>
                    </m:r>
                  </m:oMath>
                </a14:m>
                <a:endParaRPr lang="en-US" altLang="zh-CN" dirty="0"/>
              </a:p>
              <a:p>
                <a:r>
                  <a:rPr lang="en-US" altLang="zh-CN" dirty="0"/>
                  <a:t>RF</a:t>
                </a:r>
                <a:r>
                  <a:rPr lang="zh-CN" altLang="en-US" dirty="0"/>
                  <a:t>简单，容易实现，计算开销小，很多现实任务中展现了强大的性能，被誉为“代表集成学习技术水平的方法”</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mc:Choice>
        <mc:Fallback xmlns="">
          <p:sp>
            <p:nvSpPr>
              <p:cNvPr id="6" name="内容占位符 2">
                <a:extLst>
                  <a:ext uri="{FF2B5EF4-FFF2-40B4-BE49-F238E27FC236}">
                    <a16:creationId xmlns:a16="http://schemas.microsoft.com/office/drawing/2014/main" id="{0AB0491B-EC5B-4E9B-BC39-7E721C1118B8}"/>
                  </a:ext>
                </a:extLst>
              </p:cNvPr>
              <p:cNvSpPr txBox="1">
                <a:spLocks noRot="1" noChangeAspect="1" noMove="1" noResize="1" noEditPoints="1" noAdjustHandles="1" noChangeArrowheads="1" noChangeShapeType="1" noTextEdit="1"/>
              </p:cNvSpPr>
              <p:nvPr/>
            </p:nvSpPr>
            <p:spPr>
              <a:xfrm>
                <a:off x="890452" y="1253330"/>
                <a:ext cx="10387147" cy="5381646"/>
              </a:xfrm>
              <a:prstGeom prst="rect">
                <a:avLst/>
              </a:prstGeom>
              <a:blipFill>
                <a:blip r:embed="rId5"/>
                <a:stretch>
                  <a:fillRect l="-10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8387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决策树扩展</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6" name="内容占位符 2">
            <a:extLst>
              <a:ext uri="{FF2B5EF4-FFF2-40B4-BE49-F238E27FC236}">
                <a16:creationId xmlns:a16="http://schemas.microsoft.com/office/drawing/2014/main" id="{0AB0491B-EC5B-4E9B-BC39-7E721C1118B8}"/>
              </a:ext>
            </a:extLst>
          </p:cNvPr>
          <p:cNvSpPr txBox="1">
            <a:spLocks/>
          </p:cNvSpPr>
          <p:nvPr/>
        </p:nvSpPr>
        <p:spPr>
          <a:xfrm>
            <a:off x="890452" y="1253330"/>
            <a:ext cx="10387147" cy="538164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a:solidFill>
                  <a:schemeClr val="tx1"/>
                </a:solidFill>
                <a:latin typeface="华文楷体" panose="02010600040101010101" pitchFamily="2" charset="-122"/>
                <a:ea typeface="华文楷体" panose="0201060004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b="1" kern="1200">
                <a:solidFill>
                  <a:schemeClr val="tx1"/>
                </a:solidFill>
                <a:latin typeface="华文楷体" panose="02010600040101010101" pitchFamily="2" charset="-122"/>
                <a:ea typeface="华文楷体" panose="02010600040101010101" pitchFamily="2" charset="-122"/>
                <a:cs typeface="+mn-cs"/>
              </a:defRPr>
            </a:lvl2pPr>
            <a:lvl3pPr marL="1143000" indent="-228600" algn="l" defTabSz="914400" rtl="0" eaLnBrk="1" latinLnBrk="0" hangingPunct="1">
              <a:lnSpc>
                <a:spcPct val="150000"/>
              </a:lnSpc>
              <a:spcBef>
                <a:spcPts val="500"/>
              </a:spcBef>
              <a:buFont typeface="华文楷体" panose="02010600040101010101" pitchFamily="2" charset="-122"/>
              <a:buChar char="−"/>
              <a:defRPr sz="2000" b="1" kern="1200">
                <a:solidFill>
                  <a:schemeClr val="tx1"/>
                </a:solidFill>
                <a:latin typeface="华文楷体" panose="02010600040101010101" pitchFamily="2" charset="-122"/>
                <a:ea typeface="华文楷体" panose="02010600040101010101" pitchFamily="2" charset="-122"/>
                <a:cs typeface="+mn-cs"/>
              </a:defRPr>
            </a:lvl3pPr>
            <a:lvl4pPr marL="16002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4pPr>
            <a:lvl5pPr marL="2057400" indent="-228600" algn="l" defTabSz="914400" rtl="0" eaLnBrk="1" latinLnBrk="0" hangingPunct="1">
              <a:lnSpc>
                <a:spcPct val="150000"/>
              </a:lnSpc>
              <a:spcBef>
                <a:spcPts val="500"/>
              </a:spcBef>
              <a:buFont typeface="华文楷体" panose="02010600040101010101" pitchFamily="2" charset="-122"/>
              <a:buChar char="−"/>
              <a:defRPr sz="1800" b="1" kern="1200">
                <a:solidFill>
                  <a:schemeClr val="tx1"/>
                </a:solidFill>
                <a:latin typeface="华文楷体" panose="02010600040101010101" pitchFamily="2" charset="-122"/>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lang="zh-CN" altLang="en-US" dirty="0">
                <a:solidFill>
                  <a:srgbClr val="000000"/>
                </a:solidFill>
              </a:rPr>
              <a:t>随机森林</a:t>
            </a:r>
            <a:endParaRPr lang="en-US" altLang="zh-CN" dirty="0">
              <a:solidFill>
                <a:srgbClr val="000000"/>
              </a:solidFill>
            </a:endParaRPr>
          </a:p>
          <a:p>
            <a:pPr>
              <a:lnSpc>
                <a:spcPts val="4500"/>
              </a:lnSpc>
            </a:pPr>
            <a:r>
              <a:rPr lang="zh-CN" altLang="en-US" dirty="0"/>
              <a:t>步骤</a:t>
            </a:r>
          </a:p>
          <a:p>
            <a:pPr lvl="1">
              <a:lnSpc>
                <a:spcPts val="4500"/>
              </a:lnSpc>
            </a:pPr>
            <a:r>
              <a:rPr lang="zh-CN" altLang="en-US" sz="2800" dirty="0"/>
              <a:t>从样本集中用</a:t>
            </a:r>
            <a:r>
              <a:rPr lang="zh-CN" altLang="zh-CN" sz="2800" dirty="0"/>
              <a:t>Bootstrap</a:t>
            </a:r>
            <a:r>
              <a:rPr lang="zh-CN" altLang="en-US" sz="2800" dirty="0"/>
              <a:t>采样选出</a:t>
            </a:r>
            <a:r>
              <a:rPr lang="zh-CN" altLang="zh-CN" sz="2800" dirty="0">
                <a:solidFill>
                  <a:srgbClr val="C00000"/>
                </a:solidFill>
              </a:rPr>
              <a:t>n</a:t>
            </a:r>
            <a:r>
              <a:rPr lang="zh-CN" altLang="en-US" sz="2800" dirty="0">
                <a:solidFill>
                  <a:srgbClr val="C00000"/>
                </a:solidFill>
              </a:rPr>
              <a:t>个样本</a:t>
            </a:r>
            <a:r>
              <a:rPr lang="zh-CN" altLang="en-US" sz="2800" dirty="0"/>
              <a:t>；</a:t>
            </a:r>
          </a:p>
          <a:p>
            <a:pPr lvl="1">
              <a:lnSpc>
                <a:spcPts val="4500"/>
              </a:lnSpc>
            </a:pPr>
            <a:r>
              <a:rPr lang="zh-CN" altLang="en-US" sz="2800" dirty="0"/>
              <a:t>从所有属性中随机</a:t>
            </a:r>
            <a:r>
              <a:rPr lang="zh-CN" altLang="en-US" sz="2800" dirty="0">
                <a:solidFill>
                  <a:srgbClr val="C00000"/>
                </a:solidFill>
              </a:rPr>
              <a:t>选择</a:t>
            </a:r>
            <a:r>
              <a:rPr lang="zh-CN" altLang="zh-CN" sz="2800" dirty="0">
                <a:solidFill>
                  <a:srgbClr val="C00000"/>
                </a:solidFill>
              </a:rPr>
              <a:t>k</a:t>
            </a:r>
            <a:r>
              <a:rPr lang="zh-CN" altLang="en-US" sz="2800" dirty="0">
                <a:solidFill>
                  <a:srgbClr val="C00000"/>
                </a:solidFill>
              </a:rPr>
              <a:t>个属性</a:t>
            </a:r>
            <a:r>
              <a:rPr lang="zh-CN" altLang="en-US" sz="2800" dirty="0"/>
              <a:t>，选择最佳分割属性作为节点建立</a:t>
            </a:r>
            <a:r>
              <a:rPr lang="zh-CN" altLang="zh-CN" sz="2800" dirty="0"/>
              <a:t>CART</a:t>
            </a:r>
            <a:r>
              <a:rPr lang="zh-CN" altLang="en-US" sz="2800" dirty="0"/>
              <a:t>决策树；</a:t>
            </a:r>
          </a:p>
          <a:p>
            <a:pPr lvl="1">
              <a:lnSpc>
                <a:spcPts val="4500"/>
              </a:lnSpc>
            </a:pPr>
            <a:r>
              <a:rPr lang="zh-CN" altLang="en-US" sz="2800" dirty="0"/>
              <a:t>重复以上两步</a:t>
            </a:r>
            <a:r>
              <a:rPr lang="zh-CN" altLang="zh-CN" sz="2800" dirty="0"/>
              <a:t>m</a:t>
            </a:r>
            <a:r>
              <a:rPr lang="zh-CN" altLang="en-US" sz="2800" dirty="0"/>
              <a:t>次，即建立了</a:t>
            </a:r>
            <a:r>
              <a:rPr lang="zh-CN" altLang="zh-CN" sz="2800" dirty="0"/>
              <a:t>m</a:t>
            </a:r>
            <a:r>
              <a:rPr lang="zh-CN" altLang="en-US" sz="2800" dirty="0"/>
              <a:t>棵</a:t>
            </a:r>
            <a:r>
              <a:rPr lang="zh-CN" altLang="zh-CN" sz="2800" dirty="0"/>
              <a:t>CART</a:t>
            </a:r>
            <a:r>
              <a:rPr lang="zh-CN" altLang="en-US" sz="2800" dirty="0"/>
              <a:t>决策树</a:t>
            </a:r>
          </a:p>
          <a:p>
            <a:pPr lvl="1">
              <a:lnSpc>
                <a:spcPts val="4500"/>
              </a:lnSpc>
            </a:pPr>
            <a:r>
              <a:rPr lang="zh-CN" altLang="en-US" sz="2800" dirty="0"/>
              <a:t>这</a:t>
            </a:r>
            <a:r>
              <a:rPr lang="zh-CN" altLang="zh-CN" sz="2800" dirty="0"/>
              <a:t>m</a:t>
            </a:r>
            <a:r>
              <a:rPr lang="zh-CN" altLang="en-US" sz="2800" dirty="0"/>
              <a:t>个</a:t>
            </a:r>
            <a:r>
              <a:rPr lang="zh-CN" altLang="zh-CN" sz="2800" dirty="0"/>
              <a:t>CART</a:t>
            </a:r>
            <a:r>
              <a:rPr lang="zh-CN" altLang="en-US" sz="2800" dirty="0"/>
              <a:t>形成随机森林，通过投票表决结果，决定数据属于哪一类</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US" altLang="zh-CN" sz="28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1464052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B51D1-975E-4599-922D-7E36496283C2}"/>
              </a:ext>
            </a:extLst>
          </p:cNvPr>
          <p:cNvSpPr>
            <a:spLocks noGrp="1"/>
          </p:cNvSpPr>
          <p:nvPr>
            <p:ph type="title"/>
          </p:nvPr>
        </p:nvSpPr>
        <p:spPr/>
        <p:txBody>
          <a:bodyPr/>
          <a:lstStyle/>
          <a:p>
            <a:r>
              <a:rPr lang="zh-CN" altLang="en-US" dirty="0"/>
              <a:t>作业</a:t>
            </a:r>
            <a:r>
              <a:rPr lang="en-US" altLang="zh-CN" dirty="0"/>
              <a:t>1</a:t>
            </a:r>
            <a:r>
              <a:rPr lang="zh-CN" altLang="en-US" dirty="0"/>
              <a:t>（完整值）</a:t>
            </a:r>
          </a:p>
        </p:txBody>
      </p:sp>
      <p:sp>
        <p:nvSpPr>
          <p:cNvPr id="3" name="内容占位符 2">
            <a:extLst>
              <a:ext uri="{FF2B5EF4-FFF2-40B4-BE49-F238E27FC236}">
                <a16:creationId xmlns:a16="http://schemas.microsoft.com/office/drawing/2014/main" id="{7042C97A-28A6-4016-9200-4A7644E89936}"/>
              </a:ext>
            </a:extLst>
          </p:cNvPr>
          <p:cNvSpPr>
            <a:spLocks noGrp="1"/>
          </p:cNvSpPr>
          <p:nvPr>
            <p:ph idx="1"/>
          </p:nvPr>
        </p:nvSpPr>
        <p:spPr/>
        <p:txBody>
          <a:bodyPr/>
          <a:lstStyle/>
          <a:p>
            <a:r>
              <a:rPr lang="zh-CN" altLang="en-US" dirty="0"/>
              <a:t>利用信息增益比生成决策树</a:t>
            </a:r>
          </a:p>
        </p:txBody>
      </p:sp>
      <p:pic>
        <p:nvPicPr>
          <p:cNvPr id="4" name="图片 3">
            <a:extLst>
              <a:ext uri="{FF2B5EF4-FFF2-40B4-BE49-F238E27FC236}">
                <a16:creationId xmlns:a16="http://schemas.microsoft.com/office/drawing/2014/main" id="{1574F81F-4674-46B7-9EFF-DBFFA5AEA967}"/>
              </a:ext>
            </a:extLst>
          </p:cNvPr>
          <p:cNvPicPr>
            <a:picLocks noChangeAspect="1"/>
          </p:cNvPicPr>
          <p:nvPr/>
        </p:nvPicPr>
        <p:blipFill>
          <a:blip r:embed="rId2"/>
          <a:stretch>
            <a:fillRect/>
          </a:stretch>
        </p:blipFill>
        <p:spPr>
          <a:xfrm>
            <a:off x="6166922" y="1550125"/>
            <a:ext cx="5795293" cy="4855663"/>
          </a:xfrm>
          <a:prstGeom prst="rect">
            <a:avLst/>
          </a:prstGeom>
        </p:spPr>
      </p:pic>
    </p:spTree>
    <p:extLst>
      <p:ext uri="{BB962C8B-B14F-4D97-AF65-F5344CB8AC3E}">
        <p14:creationId xmlns:p14="http://schemas.microsoft.com/office/powerpoint/2010/main" val="745097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B51D1-975E-4599-922D-7E36496283C2}"/>
              </a:ext>
            </a:extLst>
          </p:cNvPr>
          <p:cNvSpPr>
            <a:spLocks noGrp="1"/>
          </p:cNvSpPr>
          <p:nvPr>
            <p:ph type="title"/>
          </p:nvPr>
        </p:nvSpPr>
        <p:spPr/>
        <p:txBody>
          <a:bodyPr/>
          <a:lstStyle/>
          <a:p>
            <a:r>
              <a:rPr lang="zh-CN" altLang="en-US" dirty="0"/>
              <a:t>作业</a:t>
            </a:r>
            <a:r>
              <a:rPr lang="en-US" altLang="zh-CN" dirty="0"/>
              <a:t>2</a:t>
            </a:r>
            <a:r>
              <a:rPr lang="zh-CN" altLang="en-US" dirty="0"/>
              <a:t>（缺失值）</a:t>
            </a:r>
          </a:p>
        </p:txBody>
      </p:sp>
      <p:sp>
        <p:nvSpPr>
          <p:cNvPr id="3" name="内容占位符 2">
            <a:extLst>
              <a:ext uri="{FF2B5EF4-FFF2-40B4-BE49-F238E27FC236}">
                <a16:creationId xmlns:a16="http://schemas.microsoft.com/office/drawing/2014/main" id="{7042C97A-28A6-4016-9200-4A7644E89936}"/>
              </a:ext>
            </a:extLst>
          </p:cNvPr>
          <p:cNvSpPr>
            <a:spLocks noGrp="1"/>
          </p:cNvSpPr>
          <p:nvPr>
            <p:ph idx="1"/>
          </p:nvPr>
        </p:nvSpPr>
        <p:spPr/>
        <p:txBody>
          <a:bodyPr/>
          <a:lstStyle/>
          <a:p>
            <a:r>
              <a:rPr lang="zh-CN" altLang="en-US" dirty="0"/>
              <a:t>利用信息增益比生成决策树</a:t>
            </a:r>
          </a:p>
        </p:txBody>
      </p:sp>
      <p:pic>
        <p:nvPicPr>
          <p:cNvPr id="4" name="图片 3">
            <a:extLst>
              <a:ext uri="{FF2B5EF4-FFF2-40B4-BE49-F238E27FC236}">
                <a16:creationId xmlns:a16="http://schemas.microsoft.com/office/drawing/2014/main" id="{1574F81F-4674-46B7-9EFF-DBFFA5AEA967}"/>
              </a:ext>
            </a:extLst>
          </p:cNvPr>
          <p:cNvPicPr>
            <a:picLocks noChangeAspect="1"/>
          </p:cNvPicPr>
          <p:nvPr/>
        </p:nvPicPr>
        <p:blipFill>
          <a:blip r:embed="rId2"/>
          <a:stretch>
            <a:fillRect/>
          </a:stretch>
        </p:blipFill>
        <p:spPr>
          <a:xfrm>
            <a:off x="6166922" y="1550125"/>
            <a:ext cx="5795293" cy="4855663"/>
          </a:xfrm>
          <a:prstGeom prst="rect">
            <a:avLst/>
          </a:prstGeom>
        </p:spPr>
      </p:pic>
      <p:sp>
        <p:nvSpPr>
          <p:cNvPr id="5" name="矩形 4">
            <a:extLst>
              <a:ext uri="{FF2B5EF4-FFF2-40B4-BE49-F238E27FC236}">
                <a16:creationId xmlns:a16="http://schemas.microsoft.com/office/drawing/2014/main" id="{4EDA1D0F-C668-45DF-8BD5-9B4E2823C584}"/>
              </a:ext>
            </a:extLst>
          </p:cNvPr>
          <p:cNvSpPr/>
          <p:nvPr/>
        </p:nvSpPr>
        <p:spPr>
          <a:xfrm>
            <a:off x="7384648" y="2974694"/>
            <a:ext cx="474562" cy="19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E1E4FF9-4AE7-4B9E-B48B-FF769EFE7822}"/>
              </a:ext>
            </a:extLst>
          </p:cNvPr>
          <p:cNvSpPr/>
          <p:nvPr/>
        </p:nvSpPr>
        <p:spPr>
          <a:xfrm>
            <a:off x="7409723" y="5025342"/>
            <a:ext cx="474562" cy="19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AD7A350-1D61-4036-8107-6BE88639CBF7}"/>
              </a:ext>
            </a:extLst>
          </p:cNvPr>
          <p:cNvSpPr/>
          <p:nvPr/>
        </p:nvSpPr>
        <p:spPr>
          <a:xfrm>
            <a:off x="8324127" y="3566931"/>
            <a:ext cx="474562" cy="19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C625979-25E7-4E8F-84FF-402DED354624}"/>
              </a:ext>
            </a:extLst>
          </p:cNvPr>
          <p:cNvSpPr/>
          <p:nvPr/>
        </p:nvSpPr>
        <p:spPr>
          <a:xfrm>
            <a:off x="9250101" y="2386317"/>
            <a:ext cx="474562" cy="19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CCAD7CF-DD18-4174-95EB-256CF69A3E97}"/>
              </a:ext>
            </a:extLst>
          </p:cNvPr>
          <p:cNvSpPr/>
          <p:nvPr/>
        </p:nvSpPr>
        <p:spPr>
          <a:xfrm>
            <a:off x="10280249" y="3242844"/>
            <a:ext cx="474562" cy="19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3B0C7A2-F45A-4106-B286-E707A49A3608}"/>
              </a:ext>
            </a:extLst>
          </p:cNvPr>
          <p:cNvSpPr/>
          <p:nvPr/>
        </p:nvSpPr>
        <p:spPr>
          <a:xfrm>
            <a:off x="10268673" y="4423454"/>
            <a:ext cx="474562" cy="19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97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00000"/>
              </a:lnSpc>
            </a:pPr>
            <a:r>
              <a:rPr lang="zh-CN" altLang="en-US" sz="2800" dirty="0"/>
              <a:t>特征选择</a:t>
            </a:r>
            <a:endParaRPr lang="en-US" altLang="zh-CN" sz="2800" dirty="0"/>
          </a:p>
          <a:p>
            <a:pPr lvl="1">
              <a:lnSpc>
                <a:spcPct val="100000"/>
              </a:lnSpc>
            </a:pPr>
            <a:r>
              <a:rPr lang="zh-CN" altLang="en-US" sz="2400" dirty="0"/>
              <a:t>特征选择在于选取对训练数据</a:t>
            </a:r>
            <a:r>
              <a:rPr lang="zh-CN" altLang="en-US" sz="2400" dirty="0">
                <a:solidFill>
                  <a:srgbClr val="FF0000"/>
                </a:solidFill>
              </a:rPr>
              <a:t>具有分类能力</a:t>
            </a:r>
            <a:r>
              <a:rPr lang="zh-CN" altLang="en-US" sz="2400" dirty="0"/>
              <a:t>的特征</a:t>
            </a:r>
            <a:endParaRPr lang="en-US" altLang="zh-CN" sz="2400" dirty="0"/>
          </a:p>
          <a:p>
            <a:pPr>
              <a:lnSpc>
                <a:spcPct val="100000"/>
              </a:lnSpc>
            </a:pPr>
            <a:r>
              <a:rPr lang="zh-CN" altLang="en-US" sz="2800" dirty="0"/>
              <a:t>例：</a:t>
            </a:r>
          </a:p>
        </p:txBody>
      </p:sp>
      <p:pic>
        <p:nvPicPr>
          <p:cNvPr id="8" name="图片 7">
            <a:extLst>
              <a:ext uri="{FF2B5EF4-FFF2-40B4-BE49-F238E27FC236}">
                <a16:creationId xmlns:a16="http://schemas.microsoft.com/office/drawing/2014/main" id="{D938AFC8-5221-4AE3-9B77-819699F3BBB4}"/>
              </a:ext>
            </a:extLst>
          </p:cNvPr>
          <p:cNvPicPr>
            <a:picLocks noChangeAspect="1"/>
          </p:cNvPicPr>
          <p:nvPr/>
        </p:nvPicPr>
        <p:blipFill>
          <a:blip r:embed="rId5"/>
          <a:stretch>
            <a:fillRect/>
          </a:stretch>
        </p:blipFill>
        <p:spPr>
          <a:xfrm>
            <a:off x="2308173" y="2198632"/>
            <a:ext cx="5561013" cy="4659368"/>
          </a:xfrm>
          <a:prstGeom prst="rect">
            <a:avLst/>
          </a:prstGeom>
        </p:spPr>
      </p:pic>
      <p:pic>
        <p:nvPicPr>
          <p:cNvPr id="9" name="图片 8">
            <a:extLst>
              <a:ext uri="{FF2B5EF4-FFF2-40B4-BE49-F238E27FC236}">
                <a16:creationId xmlns:a16="http://schemas.microsoft.com/office/drawing/2014/main" id="{2F520C12-FF22-4395-8361-C0B8E09B1245}"/>
              </a:ext>
            </a:extLst>
          </p:cNvPr>
          <p:cNvPicPr>
            <a:picLocks noChangeAspect="1"/>
          </p:cNvPicPr>
          <p:nvPr/>
        </p:nvPicPr>
        <p:blipFill>
          <a:blip r:embed="rId6"/>
          <a:stretch>
            <a:fillRect/>
          </a:stretch>
        </p:blipFill>
        <p:spPr>
          <a:xfrm>
            <a:off x="8141480" y="3246374"/>
            <a:ext cx="3745720" cy="1831883"/>
          </a:xfrm>
          <a:prstGeom prst="rect">
            <a:avLst/>
          </a:prstGeom>
        </p:spPr>
      </p:pic>
    </p:spTree>
    <p:extLst>
      <p:ext uri="{BB962C8B-B14F-4D97-AF65-F5344CB8AC3E}">
        <p14:creationId xmlns:p14="http://schemas.microsoft.com/office/powerpoint/2010/main" val="2476664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50000"/>
              </a:lnSpc>
            </a:pPr>
            <a:r>
              <a:rPr lang="zh-CN" altLang="en-US" dirty="0"/>
              <a:t>通常采用</a:t>
            </a:r>
            <a:r>
              <a:rPr lang="zh-CN" altLang="en-US" dirty="0">
                <a:solidFill>
                  <a:srgbClr val="FF0000"/>
                </a:solidFill>
              </a:rPr>
              <a:t>启发式方法（贪心搜索），</a:t>
            </a:r>
            <a:r>
              <a:rPr lang="zh-CN" altLang="en-US" dirty="0"/>
              <a:t>即局部最优</a:t>
            </a:r>
            <a:endParaRPr lang="en-US" altLang="zh-CN" dirty="0"/>
          </a:p>
          <a:p>
            <a:pPr lvl="1">
              <a:lnSpc>
                <a:spcPct val="150000"/>
              </a:lnSpc>
            </a:pPr>
            <a:r>
              <a:rPr lang="zh-CN" altLang="en-US" dirty="0"/>
              <a:t>每次选择特征，都选当下条件最优的特征</a:t>
            </a:r>
          </a:p>
          <a:p>
            <a:pPr>
              <a:lnSpc>
                <a:spcPct val="150000"/>
              </a:lnSpc>
            </a:pPr>
            <a:endParaRPr lang="en-US" altLang="zh-CN" dirty="0"/>
          </a:p>
          <a:p>
            <a:pPr>
              <a:lnSpc>
                <a:spcPct val="150000"/>
              </a:lnSpc>
            </a:pPr>
            <a:r>
              <a:rPr lang="zh-CN" altLang="en-US" dirty="0"/>
              <a:t>能够度量节点“纯度”的指标</a:t>
            </a:r>
            <a:endParaRPr lang="en-US" altLang="zh-CN" dirty="0"/>
          </a:p>
          <a:p>
            <a:pPr lvl="1">
              <a:lnSpc>
                <a:spcPct val="150000"/>
              </a:lnSpc>
            </a:pPr>
            <a:r>
              <a:rPr lang="zh-CN" altLang="en-US" dirty="0"/>
              <a:t>所包含的样本尽可能的属于同一类别</a:t>
            </a:r>
            <a:endParaRPr lang="en-US" altLang="zh-CN" dirty="0"/>
          </a:p>
          <a:p>
            <a:pPr>
              <a:lnSpc>
                <a:spcPct val="100000"/>
              </a:lnSpc>
            </a:pPr>
            <a:endParaRPr lang="zh-CN" altLang="en-US" sz="2800" dirty="0"/>
          </a:p>
        </p:txBody>
      </p:sp>
    </p:spTree>
    <p:extLst>
      <p:ext uri="{BB962C8B-B14F-4D97-AF65-F5344CB8AC3E}">
        <p14:creationId xmlns:p14="http://schemas.microsoft.com/office/powerpoint/2010/main" val="15808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50000"/>
                  </a:lnSpc>
                </a:pPr>
                <a:r>
                  <a:rPr lang="zh-CN" altLang="en-US" sz="2800" dirty="0">
                    <a:solidFill>
                      <a:srgbClr val="0085B4"/>
                    </a:solidFill>
                  </a:rPr>
                  <a:t>熵：</a:t>
                </a:r>
                <a:endParaRPr lang="en-US" altLang="zh-CN" sz="2800" dirty="0">
                  <a:solidFill>
                    <a:srgbClr val="0085B4"/>
                  </a:solidFill>
                </a:endParaRPr>
              </a:p>
              <a:p>
                <a:pPr lvl="1">
                  <a:lnSpc>
                    <a:spcPct val="150000"/>
                  </a:lnSpc>
                </a:pPr>
                <a:r>
                  <a:rPr lang="zh-CN" altLang="en-US" dirty="0"/>
                  <a:t>在信息论中，是接收的每条消息中包含的信息的平均量</a:t>
                </a:r>
                <a:endParaRPr lang="en-US" altLang="zh-CN" dirty="0"/>
              </a:p>
              <a:p>
                <a:pPr lvl="1">
                  <a:lnSpc>
                    <a:spcPct val="150000"/>
                  </a:lnSpc>
                </a:pPr>
                <a:r>
                  <a:rPr lang="zh-CN" altLang="en-US" dirty="0"/>
                  <a:t>表示</a:t>
                </a:r>
                <a:r>
                  <a:rPr lang="zh-CN" altLang="en-US" dirty="0">
                    <a:solidFill>
                      <a:srgbClr val="FF0000"/>
                    </a:solidFill>
                  </a:rPr>
                  <a:t>随机变量不确定性</a:t>
                </a:r>
                <a:r>
                  <a:rPr lang="zh-CN" altLang="en-US" dirty="0"/>
                  <a:t>的度量。熵越大，随机变量的不确定性就越大</a:t>
                </a:r>
                <a:endParaRPr lang="en-US" altLang="zh-CN" dirty="0"/>
              </a:p>
              <a:p>
                <a:pPr>
                  <a:lnSpc>
                    <a:spcPct val="150000"/>
                  </a:lnSpc>
                </a:pPr>
                <a:r>
                  <a:rPr lang="zh-CN" altLang="en-US" sz="2800" dirty="0"/>
                  <a:t>设</a:t>
                </a:r>
                <a:r>
                  <a:rPr lang="en-US" altLang="zh-CN" sz="2800" dirty="0"/>
                  <a:t>X</a:t>
                </a:r>
                <a:r>
                  <a:rPr lang="zh-CN" altLang="en-US" sz="2800" dirty="0"/>
                  <a:t>是一个取有限个值的离散随机变量，其概率分布为</a:t>
                </a:r>
                <a:endParaRPr lang="en-US" altLang="zh-CN" sz="28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800" b="1" i="1">
                          <a:latin typeface="Cambria Math" panose="02040503050406030204" pitchFamily="18" charset="0"/>
                        </a:rPr>
                        <m:t>𝑷</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𝑿</m:t>
                          </m:r>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𝒙</m:t>
                              </m:r>
                            </m:e>
                            <m:sub>
                              <m:r>
                                <a:rPr lang="en-US" altLang="zh-CN" sz="2800" b="1" i="1">
                                  <a:latin typeface="Cambria Math" panose="02040503050406030204" pitchFamily="18" charset="0"/>
                                </a:rPr>
                                <m:t>𝒊</m:t>
                              </m:r>
                            </m:sub>
                          </m:sSub>
                        </m:e>
                      </m:d>
                      <m:r>
                        <a:rPr lang="en-US" altLang="zh-CN" sz="2800" b="1" i="1">
                          <a:latin typeface="Cambria Math" panose="02040503050406030204" pitchFamily="18" charset="0"/>
                        </a:rPr>
                        <m:t>=</m:t>
                      </m:r>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𝒑</m:t>
                          </m:r>
                        </m:e>
                        <m:sub>
                          <m:r>
                            <a:rPr lang="en-US" altLang="zh-CN" sz="2800" b="1" i="1">
                              <a:latin typeface="Cambria Math" panose="02040503050406030204" pitchFamily="18" charset="0"/>
                            </a:rPr>
                            <m:t>𝒊</m:t>
                          </m:r>
                        </m:sub>
                      </m:sSub>
                    </m:oMath>
                  </m:oMathPara>
                </a14:m>
                <a:endParaRPr lang="en-US" altLang="zh-CN" sz="2800" dirty="0"/>
              </a:p>
              <a:p>
                <a:pPr marL="0" indent="0">
                  <a:lnSpc>
                    <a:spcPct val="150000"/>
                  </a:lnSpc>
                  <a:buNone/>
                </a:pPr>
                <a:r>
                  <a:rPr lang="en-US" altLang="zh-CN" sz="2800" dirty="0"/>
                  <a:t>    </a:t>
                </a:r>
                <a:r>
                  <a:rPr lang="zh-CN" altLang="en-US" sz="2800" dirty="0"/>
                  <a:t>则随机变量</a:t>
                </a:r>
                <a:r>
                  <a:rPr lang="en-US" altLang="zh-CN" sz="2800" dirty="0"/>
                  <a:t>X</a:t>
                </a:r>
                <a:r>
                  <a:rPr lang="zh-CN" altLang="en-US" sz="2800" dirty="0"/>
                  <a:t>得熵定义为</a:t>
                </a:r>
                <a14:m>
                  <m:oMath xmlns:m="http://schemas.openxmlformats.org/officeDocument/2006/math">
                    <m:r>
                      <a:rPr lang="en-US" altLang="zh-CN" sz="2800" b="1" i="1">
                        <a:latin typeface="Cambria Math" panose="02040503050406030204" pitchFamily="18" charset="0"/>
                      </a:rPr>
                      <m:t>𝑯</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𝑿</m:t>
                        </m:r>
                      </m:e>
                    </m:d>
                    <m:r>
                      <a:rPr lang="en-US" altLang="zh-CN" sz="2800" b="1" i="1">
                        <a:latin typeface="Cambria Math" panose="02040503050406030204" pitchFamily="18" charset="0"/>
                      </a:rPr>
                      <m:t>=−</m:t>
                    </m:r>
                    <m:nary>
                      <m:naryPr>
                        <m:chr m:val="∑"/>
                        <m:ctrlPr>
                          <a:rPr lang="en-US" altLang="zh-CN" sz="2800" b="1" i="1">
                            <a:latin typeface="Cambria Math" panose="02040503050406030204" pitchFamily="18" charset="0"/>
                          </a:rPr>
                        </m:ctrlPr>
                      </m:naryPr>
                      <m:sub>
                        <m:r>
                          <m:rPr>
                            <m:brk m:alnAt="23"/>
                          </m:rPr>
                          <a:rPr lang="en-US" altLang="zh-CN" sz="2800" b="1" i="1">
                            <a:latin typeface="Cambria Math" panose="02040503050406030204" pitchFamily="18" charset="0"/>
                          </a:rPr>
                          <m:t>𝒊</m:t>
                        </m:r>
                        <m:r>
                          <a:rPr lang="en-US" altLang="zh-CN" sz="2800" b="1" i="1">
                            <a:latin typeface="Cambria Math" panose="02040503050406030204" pitchFamily="18" charset="0"/>
                          </a:rPr>
                          <m:t>=</m:t>
                        </m:r>
                        <m:r>
                          <a:rPr lang="en-US" altLang="zh-CN" sz="2800" b="1" i="1">
                            <a:latin typeface="Cambria Math" panose="02040503050406030204" pitchFamily="18" charset="0"/>
                          </a:rPr>
                          <m:t>𝟏</m:t>
                        </m:r>
                      </m:sub>
                      <m:sup>
                        <m:r>
                          <a:rPr lang="en-US" altLang="zh-CN" sz="2800" b="1" i="1">
                            <a:latin typeface="Cambria Math" panose="02040503050406030204" pitchFamily="18" charset="0"/>
                          </a:rPr>
                          <m:t>𝒏</m:t>
                        </m:r>
                      </m:sup>
                      <m:e>
                        <m:sSub>
                          <m:sSubPr>
                            <m:ctrlPr>
                              <a:rPr lang="en-US" altLang="zh-CN" sz="2800" b="1" i="1">
                                <a:latin typeface="Cambria Math" panose="02040503050406030204" pitchFamily="18" charset="0"/>
                              </a:rPr>
                            </m:ctrlPr>
                          </m:sSubPr>
                          <m:e>
                            <m:r>
                              <a:rPr lang="en-US" altLang="zh-CN" sz="2800" b="1" i="1">
                                <a:latin typeface="Cambria Math" panose="02040503050406030204" pitchFamily="18" charset="0"/>
                              </a:rPr>
                              <m:t>𝒑</m:t>
                            </m:r>
                          </m:e>
                          <m:sub>
                            <m:r>
                              <a:rPr lang="en-US" altLang="zh-CN" sz="2800" b="1" i="1">
                                <a:latin typeface="Cambria Math" panose="02040503050406030204" pitchFamily="18" charset="0"/>
                              </a:rPr>
                              <m:t>𝒊</m:t>
                            </m:r>
                          </m:sub>
                        </m:sSub>
                        <m:r>
                          <a:rPr lang="en-US" altLang="zh-CN" sz="2800" b="1" i="1">
                            <a:latin typeface="Cambria Math" panose="02040503050406030204" pitchFamily="18" charset="0"/>
                          </a:rPr>
                          <m:t>𝒍𝒐𝒈</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𝒑</m:t>
                            </m:r>
                          </m:e>
                          <m:sub>
                            <m:r>
                              <a:rPr lang="en-US" altLang="zh-CN" sz="2800" i="1">
                                <a:latin typeface="Cambria Math" panose="02040503050406030204" pitchFamily="18" charset="0"/>
                              </a:rPr>
                              <m:t>𝒊</m:t>
                            </m:r>
                          </m:sub>
                        </m:sSub>
                      </m:e>
                    </m:nary>
                  </m:oMath>
                </a14:m>
                <a:endParaRPr lang="zh-CN" altLang="en-US" sz="2800" dirty="0"/>
              </a:p>
            </p:txBody>
          </p:sp>
        </mc:Choice>
        <mc:Fallback xmlns="">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5"/>
                <a:stretch>
                  <a:fillRect l="-986" r="-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96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50000"/>
                  </a:lnSpc>
                </a:pPr>
                <a:r>
                  <a:rPr lang="zh-CN" altLang="en-US" sz="2400" dirty="0">
                    <a:solidFill>
                      <a:srgbClr val="0085B4"/>
                    </a:solidFill>
                  </a:rPr>
                  <a:t>熵</a:t>
                </a:r>
                <a:r>
                  <a:rPr lang="zh-CN" altLang="en-US" sz="2400" dirty="0"/>
                  <a:t>： </a:t>
                </a:r>
                <a14:m>
                  <m:oMath xmlns:m="http://schemas.openxmlformats.org/officeDocument/2006/math">
                    <m:r>
                      <a:rPr lang="en-US" altLang="zh-CN" sz="2400" b="1" i="1">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𝑿</m:t>
                        </m:r>
                      </m:e>
                    </m:d>
                    <m:r>
                      <a:rPr lang="en-US" altLang="zh-CN" sz="2400" b="1" i="1">
                        <a:latin typeface="Cambria Math" panose="02040503050406030204" pitchFamily="18" charset="0"/>
                      </a:rPr>
                      <m:t>=−</m:t>
                    </m:r>
                    <m:nary>
                      <m:naryPr>
                        <m:chr m:val="∑"/>
                        <m:ctrlPr>
                          <a:rPr lang="en-US" altLang="zh-CN" sz="2400" b="1" i="1">
                            <a:latin typeface="Cambria Math" panose="02040503050406030204" pitchFamily="18" charset="0"/>
                          </a:rPr>
                        </m:ctrlPr>
                      </m:naryPr>
                      <m:sub>
                        <m:r>
                          <m:rPr>
                            <m:brk m:alnAt="23"/>
                          </m:rP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a:latin typeface="Cambria Math" panose="02040503050406030204" pitchFamily="18" charset="0"/>
                          </a:rPr>
                          <m:t>𝒏</m:t>
                        </m:r>
                      </m:sup>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𝒑</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𝒍𝒐𝒈</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𝒑</m:t>
                            </m:r>
                          </m:e>
                          <m:sub>
                            <m:r>
                              <a:rPr lang="en-US" altLang="zh-CN" sz="2400" i="1">
                                <a:latin typeface="Cambria Math" panose="02040503050406030204" pitchFamily="18" charset="0"/>
                              </a:rPr>
                              <m:t>𝒊</m:t>
                            </m:r>
                          </m:sub>
                        </m:sSub>
                      </m:e>
                    </m:nary>
                  </m:oMath>
                </a14:m>
                <a:endParaRPr lang="en-US" altLang="zh-CN" sz="2400" dirty="0"/>
              </a:p>
              <a:p>
                <a:pPr>
                  <a:lnSpc>
                    <a:spcPct val="150000"/>
                  </a:lnSpc>
                </a:pPr>
                <a:r>
                  <a:rPr lang="zh-CN" altLang="en-US" sz="2400" dirty="0"/>
                  <a:t>当随机变量只有</a:t>
                </a:r>
                <a:r>
                  <a:rPr lang="zh-CN" altLang="en-US" sz="2400" dirty="0">
                    <a:solidFill>
                      <a:srgbClr val="FF0000"/>
                    </a:solidFill>
                  </a:rPr>
                  <a:t>两个值</a:t>
                </a:r>
                <a:r>
                  <a:rPr lang="zh-CN" altLang="en-US" sz="2400" dirty="0"/>
                  <a:t>，例如</a:t>
                </a:r>
                <a:r>
                  <a:rPr lang="en-US" altLang="zh-CN" sz="2400" dirty="0"/>
                  <a:t>1</a:t>
                </a:r>
                <a:r>
                  <a:rPr lang="zh-CN" altLang="en-US" sz="2400" dirty="0"/>
                  <a:t>，</a:t>
                </a:r>
                <a:r>
                  <a:rPr lang="en-US" altLang="zh-CN" sz="2400" dirty="0"/>
                  <a:t>0</a:t>
                </a:r>
                <a:r>
                  <a:rPr lang="zh-CN" altLang="en-US" sz="2400" dirty="0"/>
                  <a:t>时，即</a:t>
                </a:r>
                <a:r>
                  <a:rPr lang="en-US" altLang="zh-CN" sz="2400" dirty="0"/>
                  <a:t>X</a:t>
                </a:r>
                <a:r>
                  <a:rPr lang="zh-CN" altLang="en-US" sz="2400" dirty="0"/>
                  <a:t>得分布为</a:t>
                </a:r>
                <a:endParaRPr lang="en-US" altLang="zh-CN" sz="2400" dirty="0"/>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𝑷</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𝑿</m:t>
                          </m:r>
                          <m:r>
                            <a:rPr lang="en-US" altLang="zh-CN" sz="2400" b="1" i="1">
                              <a:latin typeface="Cambria Math" panose="02040503050406030204" pitchFamily="18" charset="0"/>
                            </a:rPr>
                            <m:t>=</m:t>
                          </m:r>
                          <m:r>
                            <a:rPr lang="en-US" altLang="zh-CN" sz="2400" b="1" i="1">
                              <a:latin typeface="Cambria Math" panose="02040503050406030204" pitchFamily="18" charset="0"/>
                            </a:rPr>
                            <m:t>𝟏</m:t>
                          </m:r>
                        </m:e>
                      </m:d>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 </m:t>
                      </m:r>
                      <m:r>
                        <a:rPr lang="en-US" altLang="zh-CN" sz="2400" b="1" i="1">
                          <a:latin typeface="Cambria Math" panose="02040503050406030204" pitchFamily="18" charset="0"/>
                        </a:rPr>
                        <m:t>𝑷</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𝑿</m:t>
                          </m:r>
                          <m:r>
                            <a:rPr lang="en-US" altLang="zh-CN" sz="2400" b="1" i="1">
                              <a:latin typeface="Cambria Math" panose="02040503050406030204" pitchFamily="18" charset="0"/>
                            </a:rPr>
                            <m:t>=</m:t>
                          </m:r>
                          <m:r>
                            <a:rPr lang="en-US" altLang="zh-CN" sz="2400" b="1" i="1">
                              <a:latin typeface="Cambria Math" panose="02040503050406030204" pitchFamily="18" charset="0"/>
                            </a:rPr>
                            <m:t>𝟎</m:t>
                          </m:r>
                        </m:e>
                      </m:d>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 </m:t>
                      </m:r>
                      <m:r>
                        <a:rPr lang="en-US" altLang="zh-CN" sz="2400" b="1" i="1">
                          <a:latin typeface="Cambria Math" panose="02040503050406030204" pitchFamily="18" charset="0"/>
                        </a:rPr>
                        <m:t>𝟎</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𝒑</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𝟏</m:t>
                      </m:r>
                    </m:oMath>
                  </m:oMathPara>
                </a14:m>
                <a:endParaRPr lang="en-US" altLang="zh-CN" sz="2400" dirty="0"/>
              </a:p>
              <a:p>
                <a:pPr marL="0" indent="0">
                  <a:lnSpc>
                    <a:spcPct val="150000"/>
                  </a:lnSpc>
                  <a:buNone/>
                </a:pPr>
                <a:r>
                  <a:rPr lang="en-US" altLang="zh-CN" sz="2400" dirty="0"/>
                  <a:t>    </a:t>
                </a:r>
                <a:r>
                  <a:rPr lang="zh-CN" altLang="en-US" sz="2400" dirty="0"/>
                  <a:t>则熵</a:t>
                </a:r>
                <a14:m>
                  <m:oMath xmlns:m="http://schemas.openxmlformats.org/officeDocument/2006/math">
                    <m:r>
                      <a:rPr lang="en-US" altLang="zh-CN" sz="2400" i="1">
                        <a:solidFill>
                          <a:srgbClr val="C00000"/>
                        </a:solidFill>
                        <a:latin typeface="Cambria Math" panose="02040503050406030204" pitchFamily="18" charset="0"/>
                      </a:rPr>
                      <m:t>𝑯</m:t>
                    </m:r>
                    <m:d>
                      <m:dPr>
                        <m:ctrlPr>
                          <a:rPr lang="en-US" altLang="zh-CN" sz="2400"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𝒑</m:t>
                        </m:r>
                      </m:e>
                    </m:d>
                    <m:r>
                      <a:rPr lang="en-US" altLang="zh-CN" sz="2400" b="1" i="1">
                        <a:solidFill>
                          <a:srgbClr val="C00000"/>
                        </a:solidFill>
                        <a:latin typeface="Cambria Math" panose="02040503050406030204" pitchFamily="18" charset="0"/>
                      </a:rPr>
                      <m:t>=</m:t>
                    </m:r>
                    <m:r>
                      <a:rPr lang="en-US" altLang="zh-CN" sz="2400" b="1" i="1">
                        <a:latin typeface="Cambria Math" panose="02040503050406030204" pitchFamily="18" charset="0"/>
                      </a:rPr>
                      <m:t>−</m:t>
                    </m:r>
                    <m:r>
                      <a:rPr lang="en-US" altLang="zh-CN" sz="2400" b="1" i="1">
                        <a:latin typeface="Cambria Math" panose="02040503050406030204" pitchFamily="18" charset="0"/>
                      </a:rPr>
                      <m:t>𝒑</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𝒍𝒐𝒈</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𝒍𝒐𝒈</m:t>
                        </m:r>
                      </m:e>
                      <m:sub>
                        <m:r>
                          <a:rPr lang="en-US" altLang="zh-CN" sz="2400" i="1">
                            <a:latin typeface="Cambria Math" panose="02040503050406030204" pitchFamily="18" charset="0"/>
                          </a:rPr>
                          <m:t>𝟐</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𝟏</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oMath>
                </a14:m>
                <a:endParaRPr lang="en-US" altLang="zh-CN" sz="2400" dirty="0"/>
              </a:p>
              <a:p>
                <a:pPr>
                  <a:lnSpc>
                    <a:spcPct val="150000"/>
                  </a:lnSpc>
                </a:pPr>
                <a:r>
                  <a:rPr lang="zh-CN" altLang="en-US" sz="2400" dirty="0"/>
                  <a:t>所有成员都属于一类，熵为</a:t>
                </a:r>
                <a:r>
                  <a:rPr lang="en-US" altLang="zh-CN" sz="2400" dirty="0"/>
                  <a:t>0</a:t>
                </a:r>
              </a:p>
              <a:p>
                <a:pPr>
                  <a:lnSpc>
                    <a:spcPct val="150000"/>
                  </a:lnSpc>
                </a:pPr>
                <a:r>
                  <a:rPr lang="zh-CN" altLang="en-US" sz="2400" dirty="0">
                    <a:solidFill>
                      <a:srgbClr val="0085B4"/>
                    </a:solidFill>
                  </a:rPr>
                  <a:t>随机变量不确定性</a:t>
                </a:r>
                <a:endParaRPr lang="en-US" altLang="zh-CN" sz="2400" dirty="0">
                  <a:solidFill>
                    <a:srgbClr val="0085B4"/>
                  </a:solidFill>
                </a:endParaRPr>
              </a:p>
              <a:p>
                <a:pPr>
                  <a:lnSpc>
                    <a:spcPct val="100000"/>
                  </a:lnSpc>
                </a:pPr>
                <a:endParaRPr lang="zh-CN" altLang="en-US" sz="2800" dirty="0"/>
              </a:p>
            </p:txBody>
          </p:sp>
        </mc:Choice>
        <mc:Fallback>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5"/>
                <a:stretch>
                  <a:fillRect l="-754" t="-938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8CE0FFA4-EBE9-4461-8D74-1EFCE357DE8B}"/>
              </a:ext>
            </a:extLst>
          </p:cNvPr>
          <p:cNvPicPr>
            <a:picLocks noChangeAspect="1"/>
          </p:cNvPicPr>
          <p:nvPr/>
        </p:nvPicPr>
        <p:blipFill>
          <a:blip r:embed="rId6"/>
          <a:stretch>
            <a:fillRect/>
          </a:stretch>
        </p:blipFill>
        <p:spPr>
          <a:xfrm>
            <a:off x="7623491" y="3577926"/>
            <a:ext cx="3617794" cy="2673747"/>
          </a:xfrm>
          <a:prstGeom prst="rect">
            <a:avLst/>
          </a:prstGeom>
        </p:spPr>
      </p:pic>
    </p:spTree>
    <p:extLst>
      <p:ext uri="{BB962C8B-B14F-4D97-AF65-F5344CB8AC3E}">
        <p14:creationId xmlns:p14="http://schemas.microsoft.com/office/powerpoint/2010/main" val="283666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399B0-F183-494C-AF60-C3540A864877}"/>
              </a:ext>
            </a:extLst>
          </p:cNvPr>
          <p:cNvSpPr>
            <a:spLocks noGrp="1"/>
          </p:cNvSpPr>
          <p:nvPr>
            <p:ph type="title"/>
          </p:nvPr>
        </p:nvSpPr>
        <p:spPr>
          <a:xfrm>
            <a:off x="838199" y="104016"/>
            <a:ext cx="10515600" cy="1325563"/>
          </a:xfrm>
        </p:spPr>
        <p:txBody>
          <a:bodyPr/>
          <a:lstStyle/>
          <a:p>
            <a:r>
              <a:rPr lang="zh-CN" altLang="en-US" b="1" dirty="0"/>
              <a:t>决策树</a:t>
            </a:r>
          </a:p>
        </p:txBody>
      </p:sp>
      <p:pic>
        <p:nvPicPr>
          <p:cNvPr id="4" name="图片 3">
            <a:extLst>
              <a:ext uri="{FF2B5EF4-FFF2-40B4-BE49-F238E27FC236}">
                <a16:creationId xmlns:a16="http://schemas.microsoft.com/office/drawing/2014/main" id="{CC4E75FB-BCF8-43C9-979E-06160C68CB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99" b="35150"/>
          <a:stretch/>
        </p:blipFill>
        <p:spPr>
          <a:xfrm>
            <a:off x="-1" y="-22602"/>
            <a:ext cx="12192001" cy="387727"/>
          </a:xfrm>
          <a:prstGeom prst="rect">
            <a:avLst/>
          </a:prstGeom>
        </p:spPr>
      </p:pic>
      <p:pic>
        <p:nvPicPr>
          <p:cNvPr id="5" name="Picture 3" descr="C:\Users\Administrator\Desktop\蓝白系\李坤宜（5）.jpg">
            <a:extLst>
              <a:ext uri="{FF2B5EF4-FFF2-40B4-BE49-F238E27FC236}">
                <a16:creationId xmlns:a16="http://schemas.microsoft.com/office/drawing/2014/main" id="{82B8FE1B-BB45-41B3-999E-CAD56A261B5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874"/>
          <a:stretch/>
        </p:blipFill>
        <p:spPr bwMode="auto">
          <a:xfrm>
            <a:off x="9165437" y="365125"/>
            <a:ext cx="4658902" cy="6492875"/>
          </a:xfrm>
          <a:prstGeom prst="rect">
            <a:avLst/>
          </a:prstGeom>
          <a:noFill/>
          <a:extLst>
            <a:ext uri="{909E8E84-426E-40DD-AFC4-6F175D3DCCD1}">
              <a14:hiddenFill xmlns:a14="http://schemas.microsoft.com/office/drawing/2010/main">
                <a:solidFill>
                  <a:srgbClr val="FFFFFF"/>
                </a:solidFill>
              </a14:hiddenFill>
            </a:ext>
          </a:extLst>
        </p:spPr>
      </p:pic>
      <p:sp>
        <p:nvSpPr>
          <p:cNvPr id="7" name="4">
            <a:extLst>
              <a:ext uri="{FF2B5EF4-FFF2-40B4-BE49-F238E27FC236}">
                <a16:creationId xmlns:a16="http://schemas.microsoft.com/office/drawing/2014/main" id="{B301024F-F98B-477A-9684-A0E9506E2B54}"/>
              </a:ext>
            </a:extLst>
          </p:cNvPr>
          <p:cNvSpPr/>
          <p:nvPr>
            <p:custDataLst>
              <p:tags r:id="rId1"/>
            </p:custDataLst>
          </p:nvPr>
        </p:nvSpPr>
        <p:spPr>
          <a:xfrm>
            <a:off x="7470566" y="297852"/>
            <a:ext cx="3389742" cy="6560148"/>
          </a:xfrm>
          <a:prstGeom prst="triangle">
            <a:avLst/>
          </a:prstGeom>
          <a:solidFill>
            <a:srgbClr val="2683C6">
              <a:lumMod val="40000"/>
              <a:lumOff val="60000"/>
            </a:srgbClr>
          </a:solidFill>
          <a:ln w="12700" cap="flat">
            <a:noFill/>
            <a:miter lim="4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方正粗宋简体" panose="03000509000000000000" pitchFamily="65" charset="-122"/>
              <a:ea typeface="方正粗宋简体" panose="03000509000000000000" pitchFamily="65"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166698-BAEA-4312-841A-73550CB445C3}"/>
                  </a:ext>
                </a:extLst>
              </p:cNvPr>
              <p:cNvSpPr>
                <a:spLocks noGrp="1"/>
              </p:cNvSpPr>
              <p:nvPr>
                <p:ph idx="1"/>
              </p:nvPr>
            </p:nvSpPr>
            <p:spPr>
              <a:xfrm>
                <a:off x="838199" y="1311917"/>
                <a:ext cx="10515600" cy="5063296"/>
              </a:xfrm>
              <a:solidFill>
                <a:srgbClr val="FFFFFF">
                  <a:alpha val="66000"/>
                </a:srgbClr>
              </a:solidFill>
            </p:spPr>
            <p:txBody>
              <a:bodyPr>
                <a:normAutofit/>
              </a:bodyPr>
              <a:lstStyle/>
              <a:p>
                <a:pPr>
                  <a:lnSpc>
                    <a:spcPct val="150000"/>
                  </a:lnSpc>
                </a:pPr>
                <a:r>
                  <a:rPr lang="zh-CN" altLang="en-US" sz="2800" dirty="0">
                    <a:solidFill>
                      <a:srgbClr val="FF0000"/>
                    </a:solidFill>
                  </a:rPr>
                  <a:t>条件熵</a:t>
                </a:r>
                <a:endParaRPr lang="en-US" altLang="zh-CN" sz="2800" dirty="0">
                  <a:solidFill>
                    <a:srgbClr val="FF0000"/>
                  </a:solidFill>
                </a:endParaRPr>
              </a:p>
              <a:p>
                <a:pPr lvl="1">
                  <a:lnSpc>
                    <a:spcPct val="150000"/>
                  </a:lnSpc>
                </a:pPr>
                <a:r>
                  <a:rPr lang="en-US" altLang="zh-CN" sz="2400" dirty="0"/>
                  <a:t>H(Y|X)</a:t>
                </a:r>
                <a:r>
                  <a:rPr lang="zh-CN" altLang="en-US" sz="2400" dirty="0"/>
                  <a:t>表示在已知随机变量</a:t>
                </a:r>
                <a:r>
                  <a:rPr lang="en-US" altLang="zh-CN" sz="2400" dirty="0"/>
                  <a:t>X</a:t>
                </a:r>
                <a:r>
                  <a:rPr lang="zh-CN" altLang="en-US" sz="2400" dirty="0"/>
                  <a:t>的条件下随机变量</a:t>
                </a:r>
                <a:r>
                  <a:rPr lang="en-US" altLang="zh-CN" sz="2400" dirty="0"/>
                  <a:t>Y</a:t>
                </a:r>
                <a:r>
                  <a:rPr lang="zh-CN" altLang="en-US" sz="2400" dirty="0"/>
                  <a:t>的不确定性</a:t>
                </a:r>
                <a:endParaRPr lang="en-US" altLang="zh-CN" sz="2400" dirty="0"/>
              </a:p>
              <a:p>
                <a:pPr lvl="1">
                  <a:lnSpc>
                    <a:spcPct val="150000"/>
                  </a:lnSpc>
                </a:pPr>
                <a14:m>
                  <m:oMath xmlns:m="http://schemas.openxmlformats.org/officeDocument/2006/math">
                    <m:r>
                      <m:rPr>
                        <m:sty m:val="p"/>
                      </m:rPr>
                      <a:rPr lang="en-US" altLang="zh-CN" sz="2400" i="1" dirty="0">
                        <a:latin typeface="Cambria Math" panose="02040503050406030204" pitchFamily="18" charset="0"/>
                      </a:rPr>
                      <m:t>H</m:t>
                    </m:r>
                    <m:d>
                      <m:dPr>
                        <m:ctrlPr>
                          <a:rPr lang="en-US" altLang="zh-CN" sz="2400" b="1" i="1" dirty="0">
                            <a:latin typeface="Cambria Math" panose="02040503050406030204" pitchFamily="18" charset="0"/>
                          </a:rPr>
                        </m:ctrlPr>
                      </m:dPr>
                      <m:e>
                        <m:r>
                          <a:rPr lang="en-US" altLang="zh-CN" sz="2400" b="1" i="1" dirty="0">
                            <a:latin typeface="Cambria Math" panose="02040503050406030204" pitchFamily="18" charset="0"/>
                          </a:rPr>
                          <m:t>𝒀</m:t>
                        </m:r>
                      </m:e>
                      <m:e>
                        <m:r>
                          <a:rPr lang="en-US" altLang="zh-CN" sz="2400" b="1" i="1" dirty="0">
                            <a:latin typeface="Cambria Math" panose="02040503050406030204" pitchFamily="18" charset="0"/>
                          </a:rPr>
                          <m:t>𝑿</m:t>
                        </m:r>
                      </m:e>
                    </m:d>
                    <m:r>
                      <a:rPr lang="en-US" altLang="zh-CN" sz="2400" b="1" i="1" dirty="0">
                        <a:latin typeface="Cambria Math" panose="02040503050406030204" pitchFamily="18" charset="0"/>
                      </a:rPr>
                      <m:t>=</m:t>
                    </m:r>
                    <m:nary>
                      <m:naryPr>
                        <m:chr m:val="∑"/>
                        <m:ctrlPr>
                          <a:rPr lang="en-US" altLang="zh-CN" sz="2400" b="1" i="1" dirty="0">
                            <a:latin typeface="Cambria Math" panose="02040503050406030204" pitchFamily="18" charset="0"/>
                          </a:rPr>
                        </m:ctrlPr>
                      </m:naryPr>
                      <m:sub>
                        <m:r>
                          <m:rPr>
                            <m:brk m:alnAt="23"/>
                          </m:rPr>
                          <a:rPr lang="en-US" altLang="zh-CN" sz="2400" b="1" i="1" dirty="0">
                            <a:latin typeface="Cambria Math" panose="02040503050406030204" pitchFamily="18" charset="0"/>
                          </a:rPr>
                          <m:t>𝒊</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𝟏</m:t>
                        </m:r>
                      </m:sub>
                      <m:sup>
                        <m:r>
                          <a:rPr lang="en-US" altLang="zh-CN" sz="2400" b="1" i="1" dirty="0">
                            <a:latin typeface="Cambria Math" panose="02040503050406030204" pitchFamily="18" charset="0"/>
                          </a:rPr>
                          <m:t>𝒏</m:t>
                        </m:r>
                      </m:sup>
                      <m:e>
                        <m:sSub>
                          <m:sSubPr>
                            <m:ctrlPr>
                              <a:rPr lang="en-US" altLang="zh-CN" sz="2400" b="1" i="1" dirty="0">
                                <a:latin typeface="Cambria Math" panose="02040503050406030204" pitchFamily="18" charset="0"/>
                              </a:rPr>
                            </m:ctrlPr>
                          </m:sSubPr>
                          <m:e>
                            <m:r>
                              <a:rPr lang="en-US" altLang="zh-CN" sz="2400" b="1" i="1" dirty="0">
                                <a:latin typeface="Cambria Math" panose="02040503050406030204" pitchFamily="18" charset="0"/>
                              </a:rPr>
                              <m:t>𝒑</m:t>
                            </m:r>
                          </m:e>
                          <m:sub>
                            <m:r>
                              <a:rPr lang="en-US" altLang="zh-CN" sz="2400" b="1" i="1" dirty="0">
                                <a:latin typeface="Cambria Math" panose="02040503050406030204" pitchFamily="18" charset="0"/>
                              </a:rPr>
                              <m:t>𝒊</m:t>
                            </m:r>
                          </m:sub>
                        </m:sSub>
                        <m:r>
                          <a:rPr lang="en-US" altLang="zh-CN" sz="2400" b="1" i="1" dirty="0">
                            <a:latin typeface="Cambria Math" panose="02040503050406030204" pitchFamily="18" charset="0"/>
                          </a:rPr>
                          <m:t>𝑯</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𝒀</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𝑿</m:t>
                        </m:r>
                        <m:r>
                          <a:rPr lang="en-US" altLang="zh-CN" sz="2400" b="1" i="1" dirty="0">
                            <a:latin typeface="Cambria Math" panose="02040503050406030204" pitchFamily="18" charset="0"/>
                          </a:rPr>
                          <m:t>=</m:t>
                        </m:r>
                        <m:sSub>
                          <m:sSubPr>
                            <m:ctrlPr>
                              <a:rPr lang="en-US" altLang="zh-CN"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b="1" i="1" dirty="0">
                            <a:latin typeface="Cambria Math" panose="02040503050406030204" pitchFamily="18" charset="0"/>
                          </a:rPr>
                          <m:t>)</m:t>
                        </m:r>
                      </m:e>
                    </m:nary>
                    <m:r>
                      <a:rPr lang="en-US" altLang="zh-CN" sz="2400" b="1" i="1" dirty="0">
                        <a:latin typeface="Cambria Math" panose="02040503050406030204" pitchFamily="18" charset="0"/>
                      </a:rPr>
                      <m:t>,   </m:t>
                    </m:r>
                    <m:sSub>
                      <m:sSubPr>
                        <m:ctrlPr>
                          <a:rPr lang="en-US" altLang="zh-CN" sz="2400" b="1" i="1" dirty="0">
                            <a:latin typeface="Cambria Math" panose="02040503050406030204" pitchFamily="18" charset="0"/>
                          </a:rPr>
                        </m:ctrlPr>
                      </m:sSubPr>
                      <m:e>
                        <m:r>
                          <a:rPr lang="en-US" altLang="zh-CN" sz="2400" b="1" i="1" dirty="0">
                            <a:latin typeface="Cambria Math" panose="02040503050406030204" pitchFamily="18" charset="0"/>
                          </a:rPr>
                          <m:t>𝒑</m:t>
                        </m:r>
                      </m:e>
                      <m:sub>
                        <m:r>
                          <a:rPr lang="en-US" altLang="zh-CN" sz="2400" b="1" i="1" dirty="0">
                            <a:latin typeface="Cambria Math" panose="02040503050406030204" pitchFamily="18" charset="0"/>
                          </a:rPr>
                          <m:t>𝒊</m:t>
                        </m:r>
                      </m:sub>
                    </m:sSub>
                    <m:r>
                      <a:rPr lang="en-US" altLang="zh-CN" sz="2400" b="1" i="1" dirty="0">
                        <a:latin typeface="Cambria Math" panose="02040503050406030204" pitchFamily="18" charset="0"/>
                      </a:rPr>
                      <m:t>=</m:t>
                    </m:r>
                    <m:r>
                      <a:rPr lang="en-US" altLang="zh-CN" sz="2400" b="1" i="1" dirty="0">
                        <a:latin typeface="Cambria Math" panose="02040503050406030204" pitchFamily="18" charset="0"/>
                      </a:rPr>
                      <m:t>𝑷</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𝑿</m:t>
                    </m:r>
                    <m:r>
                      <a:rPr lang="en-US" altLang="zh-CN" sz="2400" b="1" i="1" dirty="0">
                        <a:latin typeface="Cambria Math" panose="02040503050406030204" pitchFamily="18" charset="0"/>
                      </a:rPr>
                      <m:t>=</m:t>
                    </m:r>
                    <m:sSub>
                      <m:sSubPr>
                        <m:ctrlPr>
                          <a:rPr lang="en-US" altLang="zh-CN"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b="1" i="1" dirty="0">
                        <a:latin typeface="Cambria Math" panose="02040503050406030204" pitchFamily="18" charset="0"/>
                      </a:rPr>
                      <m:t>)</m:t>
                    </m:r>
                  </m:oMath>
                </a14:m>
                <a:endParaRPr lang="en-US" altLang="zh-CN" sz="2400" dirty="0"/>
              </a:p>
              <a:p>
                <a:pPr lvl="1">
                  <a:lnSpc>
                    <a:spcPct val="150000"/>
                  </a:lnSpc>
                </a:pPr>
                <a:endParaRPr lang="en-US" altLang="zh-CN" sz="2400" dirty="0"/>
              </a:p>
              <a:p>
                <a:pPr>
                  <a:lnSpc>
                    <a:spcPct val="150000"/>
                  </a:lnSpc>
                </a:pPr>
                <a:r>
                  <a:rPr lang="zh-CN" altLang="en-US" sz="2800" dirty="0">
                    <a:solidFill>
                      <a:srgbClr val="FF0000"/>
                    </a:solidFill>
                  </a:rPr>
                  <a:t>信息增益</a:t>
                </a:r>
                <a:r>
                  <a:rPr lang="en-US" altLang="zh-CN" sz="2800" dirty="0"/>
                  <a:t>(information gain)</a:t>
                </a:r>
                <a:r>
                  <a:rPr lang="zh-CN" altLang="en-US" sz="2800" dirty="0"/>
                  <a:t>表示</a:t>
                </a:r>
                <a:r>
                  <a:rPr lang="zh-CN" altLang="en-US" sz="2800" dirty="0">
                    <a:solidFill>
                      <a:srgbClr val="0085B4"/>
                    </a:solidFill>
                  </a:rPr>
                  <a:t>得知特征</a:t>
                </a:r>
                <a:r>
                  <a:rPr lang="en-US" altLang="zh-CN" sz="2800" dirty="0">
                    <a:solidFill>
                      <a:srgbClr val="0085B4"/>
                    </a:solidFill>
                  </a:rPr>
                  <a:t>X</a:t>
                </a:r>
                <a:r>
                  <a:rPr lang="zh-CN" altLang="en-US" sz="2800" dirty="0">
                    <a:solidFill>
                      <a:srgbClr val="0085B4"/>
                    </a:solidFill>
                  </a:rPr>
                  <a:t>的信息</a:t>
                </a:r>
                <a:r>
                  <a:rPr lang="zh-CN" altLang="en-US" sz="2800" dirty="0"/>
                  <a:t>而使得类</a:t>
                </a:r>
                <a:r>
                  <a:rPr lang="en-US" altLang="zh-CN" sz="2800" dirty="0"/>
                  <a:t>Y</a:t>
                </a:r>
                <a:r>
                  <a:rPr lang="zh-CN" altLang="en-US" sz="2800" dirty="0"/>
                  <a:t>的信息的</a:t>
                </a:r>
                <a:r>
                  <a:rPr lang="zh-CN" altLang="en-US" sz="2800" dirty="0">
                    <a:solidFill>
                      <a:srgbClr val="0085B4"/>
                    </a:solidFill>
                  </a:rPr>
                  <a:t>不确定性减少</a:t>
                </a:r>
                <a:r>
                  <a:rPr lang="zh-CN" altLang="en-US" sz="2800" dirty="0"/>
                  <a:t>的程度</a:t>
                </a:r>
              </a:p>
              <a:p>
                <a:pPr>
                  <a:lnSpc>
                    <a:spcPct val="150000"/>
                  </a:lnSpc>
                </a:pPr>
                <a:endParaRPr lang="zh-CN" altLang="en-US" sz="2800" dirty="0"/>
              </a:p>
            </p:txBody>
          </p:sp>
        </mc:Choice>
        <mc:Fallback xmlns="">
          <p:sp>
            <p:nvSpPr>
              <p:cNvPr id="3" name="内容占位符 2">
                <a:extLst>
                  <a:ext uri="{FF2B5EF4-FFF2-40B4-BE49-F238E27FC236}">
                    <a16:creationId xmlns:a16="http://schemas.microsoft.com/office/drawing/2014/main" id="{79166698-BAEA-4312-841A-73550CB445C3}"/>
                  </a:ext>
                </a:extLst>
              </p:cNvPr>
              <p:cNvSpPr>
                <a:spLocks noGrp="1" noRot="1" noChangeAspect="1" noMove="1" noResize="1" noEditPoints="1" noAdjustHandles="1" noChangeArrowheads="1" noChangeShapeType="1" noTextEdit="1"/>
              </p:cNvSpPr>
              <p:nvPr>
                <p:ph idx="1"/>
              </p:nvPr>
            </p:nvSpPr>
            <p:spPr>
              <a:xfrm>
                <a:off x="838199" y="1311917"/>
                <a:ext cx="10515600" cy="5063296"/>
              </a:xfrm>
              <a:blipFill>
                <a:blip r:embed="rId5"/>
                <a:stretch>
                  <a:fillRect l="-9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70329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4031</TotalTime>
  <Words>2271</Words>
  <Application>Microsoft Office PowerPoint</Application>
  <PresentationFormat>宽屏</PresentationFormat>
  <Paragraphs>343</Paragraphs>
  <Slides>47</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47</vt:i4>
      </vt:variant>
    </vt:vector>
  </HeadingPairs>
  <TitlesOfParts>
    <vt:vector size="60" baseType="lpstr">
      <vt:lpstr>Microsoft JhengHei Light</vt:lpstr>
      <vt:lpstr>等线</vt:lpstr>
      <vt:lpstr>方正粗宋简体</vt:lpstr>
      <vt:lpstr>黑体</vt:lpstr>
      <vt:lpstr>华文楷体</vt:lpstr>
      <vt:lpstr>华文行楷</vt:lpstr>
      <vt:lpstr>楷体</vt:lpstr>
      <vt:lpstr>微软雅黑</vt:lpstr>
      <vt:lpstr>Arial</vt:lpstr>
      <vt:lpstr>Calibri</vt:lpstr>
      <vt:lpstr>Cambria Math</vt:lpstr>
      <vt:lpstr>Times New Roman</vt:lpstr>
      <vt:lpstr>Office Theme</vt:lpstr>
      <vt:lpstr>PowerPoint 演示文稿</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vt:lpstr>
      <vt:lpstr>决策树—剪枝</vt:lpstr>
      <vt:lpstr>决策树—剪枝</vt:lpstr>
      <vt:lpstr>决策树—剪枝</vt:lpstr>
      <vt:lpstr>决策树—剪枝</vt:lpstr>
      <vt:lpstr>决策树—剪枝</vt:lpstr>
      <vt:lpstr>决策树—剪枝</vt:lpstr>
      <vt:lpstr>决策树—剪枝</vt:lpstr>
      <vt:lpstr>决策树—剪枝</vt:lpstr>
      <vt:lpstr>决策树—剪枝</vt:lpstr>
      <vt:lpstr>决策树—剪枝</vt:lpstr>
      <vt:lpstr>决策树—剪枝</vt:lpstr>
      <vt:lpstr>决策树—连续值处理</vt:lpstr>
      <vt:lpstr>决策树—缺失值</vt:lpstr>
      <vt:lpstr>决策树—剪枝</vt:lpstr>
      <vt:lpstr>决策树—剪枝</vt:lpstr>
      <vt:lpstr>决策树—剪枝</vt:lpstr>
      <vt:lpstr>决策树—剪枝</vt:lpstr>
      <vt:lpstr>决策树扩展</vt:lpstr>
      <vt:lpstr>决策树扩展</vt:lpstr>
      <vt:lpstr>决策树扩展</vt:lpstr>
      <vt:lpstr>决策树扩展</vt:lpstr>
      <vt:lpstr>决策树扩展</vt:lpstr>
      <vt:lpstr>决策树扩展</vt:lpstr>
      <vt:lpstr>决策树扩展</vt:lpstr>
      <vt:lpstr>作业1（完整值）</vt:lpstr>
      <vt:lpstr>作业2（缺失值）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Artemis Huang</dc:creator>
  <cp:lastModifiedBy>wlchen</cp:lastModifiedBy>
  <cp:revision>268</cp:revision>
  <dcterms:created xsi:type="dcterms:W3CDTF">2019-03-29T04:42:47Z</dcterms:created>
  <dcterms:modified xsi:type="dcterms:W3CDTF">2021-12-02T00:15:32Z</dcterms:modified>
</cp:coreProperties>
</file>